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7" r:id="rId3"/>
    <p:sldId id="409" r:id="rId4"/>
    <p:sldId id="398" r:id="rId5"/>
    <p:sldId id="416" r:id="rId6"/>
    <p:sldId id="417" r:id="rId7"/>
    <p:sldId id="413" r:id="rId8"/>
    <p:sldId id="418" r:id="rId9"/>
    <p:sldId id="419" r:id="rId10"/>
    <p:sldId id="420" r:id="rId11"/>
    <p:sldId id="421" r:id="rId12"/>
    <p:sldId id="415" r:id="rId13"/>
    <p:sldId id="422" r:id="rId14"/>
    <p:sldId id="423" r:id="rId15"/>
    <p:sldId id="424" r:id="rId16"/>
    <p:sldId id="427" r:id="rId17"/>
    <p:sldId id="428" r:id="rId18"/>
    <p:sldId id="429" r:id="rId19"/>
    <p:sldId id="431" r:id="rId20"/>
    <p:sldId id="432" r:id="rId21"/>
    <p:sldId id="503" r:id="rId22"/>
    <p:sldId id="433" r:id="rId23"/>
    <p:sldId id="434" r:id="rId24"/>
    <p:sldId id="407" r:id="rId25"/>
    <p:sldId id="435" r:id="rId26"/>
    <p:sldId id="425" r:id="rId27"/>
    <p:sldId id="382" r:id="rId28"/>
    <p:sldId id="383" r:id="rId29"/>
    <p:sldId id="386" r:id="rId30"/>
    <p:sldId id="387" r:id="rId31"/>
    <p:sldId id="451" r:id="rId32"/>
    <p:sldId id="464" r:id="rId33"/>
    <p:sldId id="465" r:id="rId34"/>
    <p:sldId id="466" r:id="rId35"/>
    <p:sldId id="467" r:id="rId36"/>
    <p:sldId id="450" r:id="rId37"/>
    <p:sldId id="388" r:id="rId38"/>
    <p:sldId id="457" r:id="rId39"/>
    <p:sldId id="459" r:id="rId40"/>
    <p:sldId id="389" r:id="rId41"/>
    <p:sldId id="463" r:id="rId42"/>
    <p:sldId id="453" r:id="rId43"/>
    <p:sldId id="468" r:id="rId44"/>
    <p:sldId id="454" r:id="rId45"/>
    <p:sldId id="440" r:id="rId46"/>
    <p:sldId id="446" r:id="rId47"/>
    <p:sldId id="462" r:id="rId48"/>
    <p:sldId id="449" r:id="rId49"/>
    <p:sldId id="452" r:id="rId50"/>
    <p:sldId id="445" r:id="rId51"/>
    <p:sldId id="443" r:id="rId52"/>
    <p:sldId id="495" r:id="rId53"/>
    <p:sldId id="496" r:id="rId54"/>
    <p:sldId id="497" r:id="rId55"/>
    <p:sldId id="498" r:id="rId56"/>
    <p:sldId id="272" r:id="rId57"/>
    <p:sldId id="273" r:id="rId58"/>
    <p:sldId id="291" r:id="rId59"/>
    <p:sldId id="499" r:id="rId60"/>
    <p:sldId id="500" r:id="rId61"/>
    <p:sldId id="274" r:id="rId62"/>
    <p:sldId id="275" r:id="rId63"/>
    <p:sldId id="276" r:id="rId64"/>
    <p:sldId id="277" r:id="rId65"/>
    <p:sldId id="280" r:id="rId66"/>
    <p:sldId id="281" r:id="rId67"/>
    <p:sldId id="282" r:id="rId68"/>
    <p:sldId id="283" r:id="rId69"/>
    <p:sldId id="287" r:id="rId70"/>
    <p:sldId id="286" r:id="rId71"/>
    <p:sldId id="288" r:id="rId72"/>
    <p:sldId id="284" r:id="rId73"/>
    <p:sldId id="28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5" d="100"/>
          <a:sy n="85" d="100"/>
        </p:scale>
        <p:origin x="-5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705BC-84E8-4AB0-8937-E8C6BA75A6DB}" type="datetimeFigureOut">
              <a:rPr lang="en-IN" smtClean="0"/>
              <a:t>06-10-2022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0E1E5-600F-4430-963B-327661C1338A}" type="slidenum">
              <a:rPr lang="en-IN" smtClean="0"/>
              <a:t>‹#›</a:t>
            </a:fld>
            <a:endParaRPr lang="en-IN"/>
          </a:p>
        </p:txBody>
      </p:sp>
    </p:spTree>
    <p:extLst>
      <p:ext uri="{BB962C8B-B14F-4D97-AF65-F5344CB8AC3E}">
        <p14:creationId xmlns:p14="http://schemas.microsoft.com/office/powerpoint/2010/main" val="3615733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E7209B-2211-4031-950A-161B10F107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CF1370A3-3BD6-432C-9370-8356640D75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9480E58A-4AD9-4E18-BEF2-1F841F05634F}"/>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5" name="Footer Placeholder 4">
            <a:extLst>
              <a:ext uri="{FF2B5EF4-FFF2-40B4-BE49-F238E27FC236}">
                <a16:creationId xmlns="" xmlns:a16="http://schemas.microsoft.com/office/drawing/2014/main" id="{CC5D7418-9C07-445E-BC74-0910B92639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4026639-A089-426F-9665-996C82DC129F}"/>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1831568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E982F6-673B-4D01-991B-A94F346216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885AA0E-16FE-450A-B9D8-361A988558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C95206E-FA6A-4F54-94DE-F3ED86251A13}"/>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5" name="Footer Placeholder 4">
            <a:extLst>
              <a:ext uri="{FF2B5EF4-FFF2-40B4-BE49-F238E27FC236}">
                <a16:creationId xmlns="" xmlns:a16="http://schemas.microsoft.com/office/drawing/2014/main" id="{7E5472C4-88CA-44CA-A5BE-B9DE3ADE0F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6EF9A44-B5AA-4EE9-A490-0147D9F81216}"/>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33024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BABEA38-6F6F-49DA-8ADE-8812CA88E4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8EAC58B-A17E-454C-A5A8-E5BE532415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47E074F-586F-4752-A607-8FBA49D601EB}"/>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5" name="Footer Placeholder 4">
            <a:extLst>
              <a:ext uri="{FF2B5EF4-FFF2-40B4-BE49-F238E27FC236}">
                <a16:creationId xmlns="" xmlns:a16="http://schemas.microsoft.com/office/drawing/2014/main" id="{A4A6F933-D785-44CB-BA1F-9C2C7222FE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2A106D8-4FB4-48DD-A0B8-ED1BDC1820CC}"/>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565659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55EB01-100F-48F9-8078-A56417DBD2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AD7710A-FB93-4F99-9841-217489E5A0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0506FA8-5B3C-4E72-BB59-175960232B36}"/>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5" name="Footer Placeholder 4">
            <a:extLst>
              <a:ext uri="{FF2B5EF4-FFF2-40B4-BE49-F238E27FC236}">
                <a16:creationId xmlns="" xmlns:a16="http://schemas.microsoft.com/office/drawing/2014/main" id="{759A35B0-E33E-4BBC-A812-2CBF20DF51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CE780F0-2E4D-4594-8398-1A39D3B29545}"/>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299063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45035C-338B-4058-AFA0-B773249ED4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176AD15-08F8-43D4-83D7-89340DC205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ACA6A23-4EAF-48A2-85E5-1974DB82B43E}"/>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5" name="Footer Placeholder 4">
            <a:extLst>
              <a:ext uri="{FF2B5EF4-FFF2-40B4-BE49-F238E27FC236}">
                <a16:creationId xmlns="" xmlns:a16="http://schemas.microsoft.com/office/drawing/2014/main" id="{E9CCCF14-3121-4DA5-A695-FBA1B0798E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6AD21B4-A241-45B4-9ED6-E4799DE5F16F}"/>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1913169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2640F0-56D7-4AEE-9C05-F56C1627E0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EB6A264-DB8D-43AA-A9D3-B55A1D8396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D1C5309F-DECE-4D8D-91F3-6F03FCFF07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6A70AE9-BB58-4E01-BA48-FBE2B8F30193}"/>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6" name="Footer Placeholder 5">
            <a:extLst>
              <a:ext uri="{FF2B5EF4-FFF2-40B4-BE49-F238E27FC236}">
                <a16:creationId xmlns="" xmlns:a16="http://schemas.microsoft.com/office/drawing/2014/main" id="{6E1B2148-B6EB-4E14-95E8-3CA7DA6B76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48D776A4-1E02-4814-96C3-DDF89DE981FE}"/>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342181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DB3316-A46E-498D-B261-0E9C33F662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DDA0ED6-BE33-46AE-905B-881B6CD0FD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C0C0383-D926-4F42-9A0E-6E18A087A9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D6F63308-4530-4E46-BBE0-9FBA199E03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F7388C1-FB7F-4B4D-8B1A-0DC81C688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FB5BF4C7-5666-47C3-83AC-942F1E720C4B}"/>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8" name="Footer Placeholder 7">
            <a:extLst>
              <a:ext uri="{FF2B5EF4-FFF2-40B4-BE49-F238E27FC236}">
                <a16:creationId xmlns="" xmlns:a16="http://schemas.microsoft.com/office/drawing/2014/main" id="{4693AC25-AF5D-4C05-8291-5A3D2CCB64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627A9919-CA91-417E-BF5E-1F1F67DEA7DB}"/>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198704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490AAD-26F3-4889-BCE5-84CCD42FBA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10465E3B-AB94-4922-B3AC-C23ED024FB15}"/>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4" name="Footer Placeholder 3">
            <a:extLst>
              <a:ext uri="{FF2B5EF4-FFF2-40B4-BE49-F238E27FC236}">
                <a16:creationId xmlns="" xmlns:a16="http://schemas.microsoft.com/office/drawing/2014/main" id="{523EFA79-D7CE-496C-B62C-09395AEC96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DB6D4F1B-30F7-45A3-BE22-0AD4B73E177F}"/>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1134805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91AF05F-A368-4097-8D38-026FC002E6E6}"/>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3" name="Footer Placeholder 2">
            <a:extLst>
              <a:ext uri="{FF2B5EF4-FFF2-40B4-BE49-F238E27FC236}">
                <a16:creationId xmlns="" xmlns:a16="http://schemas.microsoft.com/office/drawing/2014/main" id="{4F6A64B8-6DD3-453F-A2D8-E7105B7842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6677A698-9189-4F57-A131-9287D6562B6A}"/>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988480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B6D0C-6CB3-4328-8E88-D248F3A18E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F880E9A-A59B-4359-9454-F78B23ECCB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EA502769-48C5-4073-90BE-FA2D4BC5D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AF7E0082-2302-4E11-A825-803B64C87BBD}"/>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6" name="Footer Placeholder 5">
            <a:extLst>
              <a:ext uri="{FF2B5EF4-FFF2-40B4-BE49-F238E27FC236}">
                <a16:creationId xmlns="" xmlns:a16="http://schemas.microsoft.com/office/drawing/2014/main" id="{AE7E7CD9-F5D0-4E88-AFAA-CDF54694B5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15397FF3-D76A-4D64-AD73-ACD84A7EBB3A}"/>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76902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4E4E74-CE86-4434-8681-B18E186071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5D8C972B-2484-4FB9-92A0-27DA57ACAF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471B18CE-A19A-49A8-8BCF-B2FAE9EBC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3F4A4BB-1B03-488A-9D12-A23D1D8CE2EE}"/>
              </a:ext>
            </a:extLst>
          </p:cNvPr>
          <p:cNvSpPr>
            <a:spLocks noGrp="1"/>
          </p:cNvSpPr>
          <p:nvPr>
            <p:ph type="dt" sz="half" idx="10"/>
          </p:nvPr>
        </p:nvSpPr>
        <p:spPr/>
        <p:txBody>
          <a:bodyPr/>
          <a:lstStyle/>
          <a:p>
            <a:fld id="{C0F64B5C-704D-40EB-83DB-122B025F0D84}" type="datetimeFigureOut">
              <a:rPr lang="en-IN" smtClean="0"/>
              <a:pPr/>
              <a:t>06-10-2022</a:t>
            </a:fld>
            <a:endParaRPr lang="en-IN"/>
          </a:p>
        </p:txBody>
      </p:sp>
      <p:sp>
        <p:nvSpPr>
          <p:cNvPr id="6" name="Footer Placeholder 5">
            <a:extLst>
              <a:ext uri="{FF2B5EF4-FFF2-40B4-BE49-F238E27FC236}">
                <a16:creationId xmlns="" xmlns:a16="http://schemas.microsoft.com/office/drawing/2014/main" id="{AAB50560-5670-4FFB-A975-D69D3CEF56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F00E9B0-561C-4ECD-938B-5DF248D03CC7}"/>
              </a:ext>
            </a:extLst>
          </p:cNvPr>
          <p:cNvSpPr>
            <a:spLocks noGrp="1"/>
          </p:cNvSpPr>
          <p:nvPr>
            <p:ph type="sldNum" sz="quarter" idx="12"/>
          </p:nvPr>
        </p:nvSpPr>
        <p:spPr/>
        <p:txBody>
          <a:bodyPr/>
          <a:lstStyle/>
          <a:p>
            <a:fld id="{6C605858-E645-4152-B43E-8CABDEF31ABB}" type="slidenum">
              <a:rPr lang="en-IN" smtClean="0"/>
              <a:pPr/>
              <a:t>‹#›</a:t>
            </a:fld>
            <a:endParaRPr lang="en-IN"/>
          </a:p>
        </p:txBody>
      </p:sp>
    </p:spTree>
    <p:extLst>
      <p:ext uri="{BB962C8B-B14F-4D97-AF65-F5344CB8AC3E}">
        <p14:creationId xmlns:p14="http://schemas.microsoft.com/office/powerpoint/2010/main" val="281779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85AC9F2-21E2-4A75-B215-61BE5F34F7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87B92B6-430B-474B-A7FD-C1549F16D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2791551-FF0A-4A2C-886B-60D37EFB84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F64B5C-704D-40EB-83DB-122B025F0D84}" type="datetimeFigureOut">
              <a:rPr lang="en-IN" smtClean="0"/>
              <a:pPr/>
              <a:t>06-10-2022</a:t>
            </a:fld>
            <a:endParaRPr lang="en-IN"/>
          </a:p>
        </p:txBody>
      </p:sp>
      <p:sp>
        <p:nvSpPr>
          <p:cNvPr id="5" name="Footer Placeholder 4">
            <a:extLst>
              <a:ext uri="{FF2B5EF4-FFF2-40B4-BE49-F238E27FC236}">
                <a16:creationId xmlns="" xmlns:a16="http://schemas.microsoft.com/office/drawing/2014/main" id="{DE1DF70C-F222-43C8-9253-0CA541DDD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30BF2E58-A5D9-4214-A9D9-37FFCB1C8D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05858-E645-4152-B43E-8CABDEF31ABB}" type="slidenum">
              <a:rPr lang="en-IN" smtClean="0"/>
              <a:pPr/>
              <a:t>‹#›</a:t>
            </a:fld>
            <a:endParaRPr lang="en-IN"/>
          </a:p>
        </p:txBody>
      </p:sp>
    </p:spTree>
    <p:extLst>
      <p:ext uri="{BB962C8B-B14F-4D97-AF65-F5344CB8AC3E}">
        <p14:creationId xmlns:p14="http://schemas.microsoft.com/office/powerpoint/2010/main" val="2994854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electronicscoach.com/pulse-amplitude-modulation.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80E57B-1770-4C44-8C6F-2ABF332777E3}"/>
              </a:ext>
            </a:extLst>
          </p:cNvPr>
          <p:cNvSpPr>
            <a:spLocks noGrp="1"/>
          </p:cNvSpPr>
          <p:nvPr>
            <p:ph type="ctrTitle"/>
          </p:nvPr>
        </p:nvSpPr>
        <p:spPr/>
        <p:txBody>
          <a:bodyPr>
            <a:normAutofit/>
          </a:bodyPr>
          <a:lstStyle/>
          <a:p>
            <a:r>
              <a:rPr lang="en-SG" sz="8000" dirty="0">
                <a:solidFill>
                  <a:srgbClr val="C00000"/>
                </a:solidFill>
              </a:rPr>
              <a:t>Unit 3</a:t>
            </a:r>
            <a:endParaRPr lang="en-IN" sz="8000" dirty="0">
              <a:solidFill>
                <a:srgbClr val="C00000"/>
              </a:solidFill>
            </a:endParaRPr>
          </a:p>
        </p:txBody>
      </p:sp>
    </p:spTree>
    <p:extLst>
      <p:ext uri="{BB962C8B-B14F-4D97-AF65-F5344CB8AC3E}">
        <p14:creationId xmlns:p14="http://schemas.microsoft.com/office/powerpoint/2010/main" val="2196183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648927" y="338328"/>
            <a:ext cx="3940827" cy="1608328"/>
          </a:xfrm>
        </p:spPr>
        <p:txBody>
          <a:bodyPr vert="horz" lIns="91440" tIns="45720" rIns="91440" bIns="45720" rtlCol="0" anchor="ctr">
            <a:normAutofit/>
          </a:bodyPr>
          <a:lstStyle/>
          <a:p>
            <a:r>
              <a:rPr lang="en-US" sz="3600" b="1" dirty="0">
                <a:solidFill>
                  <a:srgbClr val="C00000"/>
                </a:solidFill>
                <a:effectLst>
                  <a:outerShdw blurRad="38100" dist="38100" dir="2700000" algn="tl">
                    <a:srgbClr val="000000">
                      <a:alpha val="43137"/>
                    </a:srgbClr>
                  </a:outerShdw>
                </a:effectLst>
              </a:rPr>
              <a:t>PAM Demodulation</a:t>
            </a:r>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E1D31AEA-F2DF-4BFD-85E3-935E2B3133D2}"/>
              </a:ext>
            </a:extLst>
          </p:cNvPr>
          <p:cNvSpPr txBox="1"/>
          <p:nvPr/>
        </p:nvSpPr>
        <p:spPr>
          <a:xfrm>
            <a:off x="550864" y="2764790"/>
            <a:ext cx="5154967" cy="3814186"/>
          </a:xfrm>
          <a:prstGeom prst="rect">
            <a:avLst/>
          </a:prstGeom>
          <a:noFill/>
        </p:spPr>
        <p:txBody>
          <a:bodyPr wrap="square">
            <a:spAutoFit/>
          </a:bodyPr>
          <a:lstStyle/>
          <a:p>
            <a:pPr>
              <a:lnSpc>
                <a:spcPct val="101000"/>
              </a:lnSpc>
            </a:pPr>
            <a:r>
              <a:rPr lang="en-US" altLang="en-US" sz="1600" u="sng" dirty="0">
                <a:solidFill>
                  <a:srgbClr val="FF0000"/>
                </a:solidFill>
                <a:latin typeface="+mn-lt"/>
                <a:cs typeface="Times New Roman" panose="02020603050405020304" pitchFamily="18" charset="0"/>
              </a:rPr>
              <a:t>Demodulation with Hold </a:t>
            </a:r>
            <a:r>
              <a:rPr lang="en-US" altLang="en-US" sz="1600" u="sng" dirty="0" err="1">
                <a:solidFill>
                  <a:srgbClr val="FF0000"/>
                </a:solidFill>
                <a:latin typeface="+mn-lt"/>
                <a:cs typeface="Times New Roman" panose="02020603050405020304" pitchFamily="18" charset="0"/>
              </a:rPr>
              <a:t>Circiut</a:t>
            </a:r>
            <a:endParaRPr lang="en-US" altLang="en-US" sz="1600" u="sng" dirty="0">
              <a:solidFill>
                <a:srgbClr val="FF0000"/>
              </a:solidFill>
              <a:latin typeface="+mn-lt"/>
              <a:cs typeface="Times New Roman" panose="02020603050405020304" pitchFamily="18" charset="0"/>
            </a:endParaRPr>
          </a:p>
          <a:p>
            <a:pPr>
              <a:lnSpc>
                <a:spcPct val="101000"/>
              </a:lnSpc>
              <a:buFont typeface="Wingdings" panose="05000000000000000000" pitchFamily="2" charset="2"/>
              <a:buChar char=""/>
            </a:pPr>
            <a:r>
              <a:rPr lang="en-US" altLang="en-US" sz="1600" dirty="0">
                <a:latin typeface="+mn-lt"/>
                <a:cs typeface="Times New Roman" panose="02020603050405020304" pitchFamily="18" charset="0"/>
              </a:rPr>
              <a:t>The received signal is passed through a Holding circuit and  a LPF</a:t>
            </a:r>
          </a:p>
          <a:p>
            <a:pPr>
              <a:lnSpc>
                <a:spcPct val="101000"/>
              </a:lnSpc>
              <a:buFont typeface="Wingdings" panose="05000000000000000000" pitchFamily="2" charset="2"/>
              <a:buChar char=""/>
            </a:pPr>
            <a:r>
              <a:rPr lang="en-US" altLang="en-US" sz="1600" dirty="0">
                <a:cs typeface="Times New Roman" panose="02020603050405020304" pitchFamily="18" charset="0"/>
              </a:rPr>
              <a:t>In the simple holding circuit, The switch S closes after the arrival of the pulse and it opens at the end of the pulse.</a:t>
            </a:r>
          </a:p>
          <a:p>
            <a:pPr>
              <a:lnSpc>
                <a:spcPct val="101000"/>
              </a:lnSpc>
              <a:buFont typeface="Wingdings" panose="05000000000000000000" pitchFamily="2" charset="2"/>
              <a:buChar char=""/>
            </a:pPr>
            <a:r>
              <a:rPr lang="en-US" altLang="en-US" sz="1600" dirty="0">
                <a:cs typeface="Times New Roman" panose="02020603050405020304" pitchFamily="18" charset="0"/>
              </a:rPr>
              <a:t>The capacitor  C gets charged to the pulse amplitude value, and it holds this value during the interval between the two pulses.</a:t>
            </a:r>
          </a:p>
          <a:p>
            <a:pPr>
              <a:lnSpc>
                <a:spcPct val="101000"/>
              </a:lnSpc>
              <a:buFont typeface="Wingdings" panose="05000000000000000000" pitchFamily="2" charset="2"/>
              <a:buChar char=""/>
            </a:pPr>
            <a:r>
              <a:rPr lang="en-US" altLang="en-US" sz="1600" dirty="0">
                <a:cs typeface="Times New Roman" panose="02020603050405020304" pitchFamily="18" charset="0"/>
              </a:rPr>
              <a:t>The sampled value are shown in the figure c, The holding circuit output is smoothened in LPF as in figure d.</a:t>
            </a:r>
          </a:p>
          <a:p>
            <a:pPr>
              <a:lnSpc>
                <a:spcPct val="101000"/>
              </a:lnSpc>
              <a:buFont typeface="Wingdings" panose="05000000000000000000" pitchFamily="2" charset="2"/>
              <a:buChar char=""/>
            </a:pPr>
            <a:r>
              <a:rPr lang="en-US" altLang="en-US" sz="1600" dirty="0">
                <a:cs typeface="Times New Roman" panose="02020603050405020304" pitchFamily="18" charset="0"/>
              </a:rPr>
              <a:t>Some distortion is introduced because of the holding circuit(called zero order holding circuit), which considers only the previous sample to decide the value between the two pulses. As the order increases the distortion reduces.</a:t>
            </a:r>
          </a:p>
          <a:p>
            <a:pPr>
              <a:lnSpc>
                <a:spcPct val="101000"/>
              </a:lnSpc>
              <a:buFont typeface="Wingdings" panose="05000000000000000000" pitchFamily="2" charset="2"/>
              <a:buChar char=""/>
            </a:pPr>
            <a:endParaRPr lang="en-US" altLang="en-US" sz="1600" dirty="0">
              <a:latin typeface="+mn-lt"/>
              <a:cs typeface="Times New Roman" panose="02020603050405020304" pitchFamily="18" charset="0"/>
            </a:endParaRPr>
          </a:p>
        </p:txBody>
      </p:sp>
      <p:pic>
        <p:nvPicPr>
          <p:cNvPr id="3" name="Picture 2">
            <a:extLst>
              <a:ext uri="{FF2B5EF4-FFF2-40B4-BE49-F238E27FC236}">
                <a16:creationId xmlns="" xmlns:a16="http://schemas.microsoft.com/office/drawing/2014/main" id="{A3E8A642-2170-410E-8FB9-139121C007FA}"/>
              </a:ext>
            </a:extLst>
          </p:cNvPr>
          <p:cNvPicPr>
            <a:picLocks noChangeAspect="1"/>
          </p:cNvPicPr>
          <p:nvPr/>
        </p:nvPicPr>
        <p:blipFill>
          <a:blip r:embed="rId2"/>
          <a:stretch>
            <a:fillRect/>
          </a:stretch>
        </p:blipFill>
        <p:spPr>
          <a:xfrm>
            <a:off x="6724115" y="2764790"/>
            <a:ext cx="4938955" cy="3313609"/>
          </a:xfrm>
          <a:prstGeom prst="rect">
            <a:avLst/>
          </a:prstGeom>
        </p:spPr>
      </p:pic>
    </p:spTree>
    <p:extLst>
      <p:ext uri="{BB962C8B-B14F-4D97-AF65-F5344CB8AC3E}">
        <p14:creationId xmlns:p14="http://schemas.microsoft.com/office/powerpoint/2010/main" val="3070438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648927" y="387331"/>
            <a:ext cx="5605822" cy="1608328"/>
          </a:xfrm>
        </p:spPr>
        <p:txBody>
          <a:bodyPr vert="horz" lIns="91440" tIns="45720" rIns="91440" bIns="45720" rtlCol="0" anchor="ctr">
            <a:normAutofit/>
          </a:bodyPr>
          <a:lstStyle/>
          <a:p>
            <a:r>
              <a:rPr lang="en-US" sz="3600" b="1" dirty="0">
                <a:solidFill>
                  <a:srgbClr val="C00000"/>
                </a:solidFill>
                <a:effectLst>
                  <a:outerShdw blurRad="38100" dist="38100" dir="2700000" algn="tl">
                    <a:srgbClr val="000000">
                      <a:alpha val="43137"/>
                    </a:srgbClr>
                  </a:outerShdw>
                </a:effectLst>
              </a:rPr>
              <a:t>PAM Demodulation Circuit</a:t>
            </a:r>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E1D31AEA-F2DF-4BFD-85E3-935E2B3133D2}"/>
              </a:ext>
            </a:extLst>
          </p:cNvPr>
          <p:cNvSpPr txBox="1"/>
          <p:nvPr/>
        </p:nvSpPr>
        <p:spPr>
          <a:xfrm>
            <a:off x="550864" y="2764790"/>
            <a:ext cx="5154967" cy="2819554"/>
          </a:xfrm>
          <a:prstGeom prst="rect">
            <a:avLst/>
          </a:prstGeom>
          <a:noFill/>
        </p:spPr>
        <p:txBody>
          <a:bodyPr wrap="square">
            <a:spAutoFit/>
          </a:bodyPr>
          <a:lstStyle/>
          <a:p>
            <a:pPr>
              <a:lnSpc>
                <a:spcPct val="101000"/>
              </a:lnSpc>
            </a:pPr>
            <a:r>
              <a:rPr lang="en-US" altLang="en-US" sz="1600" u="sng" dirty="0">
                <a:solidFill>
                  <a:srgbClr val="FF0000"/>
                </a:solidFill>
                <a:latin typeface="+mn-lt"/>
                <a:cs typeface="Times New Roman" panose="02020603050405020304" pitchFamily="18" charset="0"/>
              </a:rPr>
              <a:t>PAM Demodulator</a:t>
            </a:r>
          </a:p>
          <a:p>
            <a:pPr>
              <a:lnSpc>
                <a:spcPct val="101000"/>
              </a:lnSpc>
              <a:buFont typeface="Wingdings" panose="05000000000000000000" pitchFamily="2" charset="2"/>
              <a:buChar char=""/>
            </a:pPr>
            <a:r>
              <a:rPr lang="en-US" altLang="en-US" sz="1600" dirty="0">
                <a:latin typeface="+mn-lt"/>
                <a:cs typeface="Times New Roman" panose="02020603050405020304" pitchFamily="18" charset="0"/>
              </a:rPr>
              <a:t>A Pam demodulator circuit is an envelope detector followed by a low Pass Filter.</a:t>
            </a:r>
          </a:p>
          <a:p>
            <a:pPr>
              <a:lnSpc>
                <a:spcPct val="101000"/>
              </a:lnSpc>
              <a:buFont typeface="Wingdings" panose="05000000000000000000" pitchFamily="2" charset="2"/>
              <a:buChar char=""/>
            </a:pPr>
            <a:r>
              <a:rPr lang="en-US" altLang="en-US" sz="1600" dirty="0">
                <a:cs typeface="Times New Roman" panose="02020603050405020304" pitchFamily="18" charset="0"/>
              </a:rPr>
              <a:t>The diode and RC combination work as the envelope detector, followed by a second order OP Amp low pass filter to have a good filtering characteristics.</a:t>
            </a:r>
          </a:p>
          <a:p>
            <a:pPr>
              <a:lnSpc>
                <a:spcPct val="101000"/>
              </a:lnSpc>
              <a:buFont typeface="Wingdings" panose="05000000000000000000" pitchFamily="2" charset="2"/>
              <a:buChar char=""/>
            </a:pPr>
            <a:r>
              <a:rPr lang="en-US" altLang="en-US" sz="1600" dirty="0">
                <a:latin typeface="+mn-lt"/>
                <a:cs typeface="Times New Roman" panose="02020603050405020304" pitchFamily="18" charset="0"/>
              </a:rPr>
              <a:t>Thus for the received pulse amplitude modulated signal as th</a:t>
            </a:r>
            <a:r>
              <a:rPr lang="en-US" altLang="en-US" sz="1600" dirty="0">
                <a:cs typeface="Times New Roman" panose="02020603050405020304" pitchFamily="18" charset="0"/>
              </a:rPr>
              <a:t>e input signal.</a:t>
            </a:r>
          </a:p>
          <a:p>
            <a:pPr>
              <a:lnSpc>
                <a:spcPct val="101000"/>
              </a:lnSpc>
              <a:buFont typeface="Wingdings" panose="05000000000000000000" pitchFamily="2" charset="2"/>
              <a:buChar char=""/>
            </a:pPr>
            <a:r>
              <a:rPr lang="en-US" altLang="en-US" sz="1600" dirty="0">
                <a:latin typeface="+mn-lt"/>
                <a:cs typeface="Times New Roman" panose="02020603050405020304" pitchFamily="18" charset="0"/>
              </a:rPr>
              <a:t>The desired demodulated signal (base band signal </a:t>
            </a:r>
            <a:r>
              <a:rPr lang="en-US" altLang="en-US" sz="1600" dirty="0">
                <a:cs typeface="Times New Roman" panose="02020603050405020304" pitchFamily="18" charset="0"/>
              </a:rPr>
              <a:t>) is shown in the output.</a:t>
            </a:r>
            <a:endParaRPr lang="en-US" altLang="en-US" sz="1600" dirty="0">
              <a:latin typeface="+mn-lt"/>
              <a:cs typeface="Times New Roman" panose="02020603050405020304" pitchFamily="18" charset="0"/>
            </a:endParaRPr>
          </a:p>
          <a:p>
            <a:pPr>
              <a:lnSpc>
                <a:spcPct val="101000"/>
              </a:lnSpc>
              <a:buFont typeface="Wingdings" panose="05000000000000000000" pitchFamily="2" charset="2"/>
              <a:buChar char=""/>
            </a:pPr>
            <a:endParaRPr lang="en-US" altLang="en-US" sz="1600" dirty="0">
              <a:latin typeface="+mn-lt"/>
              <a:cs typeface="Times New Roman" panose="02020603050405020304" pitchFamily="18" charset="0"/>
            </a:endParaRPr>
          </a:p>
        </p:txBody>
      </p:sp>
      <p:pic>
        <p:nvPicPr>
          <p:cNvPr id="4" name="Picture 3">
            <a:extLst>
              <a:ext uri="{FF2B5EF4-FFF2-40B4-BE49-F238E27FC236}">
                <a16:creationId xmlns="" xmlns:a16="http://schemas.microsoft.com/office/drawing/2014/main" id="{6D1F085E-E0FF-4CC5-95A9-2B73A12962B1}"/>
              </a:ext>
            </a:extLst>
          </p:cNvPr>
          <p:cNvPicPr>
            <a:picLocks noChangeAspect="1"/>
          </p:cNvPicPr>
          <p:nvPr/>
        </p:nvPicPr>
        <p:blipFill>
          <a:blip r:embed="rId2"/>
          <a:stretch>
            <a:fillRect/>
          </a:stretch>
        </p:blipFill>
        <p:spPr>
          <a:xfrm>
            <a:off x="6411787" y="3167668"/>
            <a:ext cx="5299491" cy="2733674"/>
          </a:xfrm>
          <a:prstGeom prst="rect">
            <a:avLst/>
          </a:prstGeom>
        </p:spPr>
      </p:pic>
    </p:spTree>
    <p:extLst>
      <p:ext uri="{BB962C8B-B14F-4D97-AF65-F5344CB8AC3E}">
        <p14:creationId xmlns:p14="http://schemas.microsoft.com/office/powerpoint/2010/main" val="2535852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A3B35CE-098E-4828-AE51-54F518528C1F}"/>
              </a:ext>
            </a:extLst>
          </p:cNvPr>
          <p:cNvSpPr>
            <a:spLocks noGrp="1"/>
          </p:cNvSpPr>
          <p:nvPr>
            <p:ph type="title"/>
          </p:nvPr>
        </p:nvSpPr>
        <p:spPr/>
        <p:txBody>
          <a:bodyPr>
            <a:normAutofit/>
          </a:bodyPr>
          <a:lstStyle/>
          <a:p>
            <a:r>
              <a:rPr lang="en-US" sz="2800" b="1" i="0" dirty="0">
                <a:solidFill>
                  <a:srgbClr val="C00000"/>
                </a:solidFill>
                <a:effectLst>
                  <a:outerShdw blurRad="38100" dist="38100" dir="2700000" algn="tl">
                    <a:srgbClr val="000000">
                      <a:alpha val="43137"/>
                    </a:srgbClr>
                  </a:outerShdw>
                </a:effectLst>
                <a:latin typeface="+mn-lt"/>
              </a:rPr>
              <a:t>Advantages  and Disadvantages of Pulse Amplitude Modulation</a:t>
            </a:r>
            <a:endParaRPr lang="en-IN" sz="2800" dirty="0"/>
          </a:p>
        </p:txBody>
      </p:sp>
      <p:sp>
        <p:nvSpPr>
          <p:cNvPr id="10" name="Content Placeholder 9">
            <a:extLst>
              <a:ext uri="{FF2B5EF4-FFF2-40B4-BE49-F238E27FC236}">
                <a16:creationId xmlns="" xmlns:a16="http://schemas.microsoft.com/office/drawing/2014/main" id="{91BAA5F3-ED8F-437D-A527-F690118CF0FD}"/>
              </a:ext>
            </a:extLst>
          </p:cNvPr>
          <p:cNvSpPr txBox="1">
            <a:spLocks noGrp="1"/>
          </p:cNvSpPr>
          <p:nvPr>
            <p:ph idx="1"/>
          </p:nvPr>
        </p:nvSpPr>
        <p:spPr>
          <a:xfrm>
            <a:off x="838200" y="1825625"/>
            <a:ext cx="10515600" cy="3888244"/>
          </a:xfrm>
          <a:prstGeom prst="rect">
            <a:avLst/>
          </a:prstGeom>
          <a:noFill/>
        </p:spPr>
        <p:txBody>
          <a:bodyPr wrap="square">
            <a:spAutoFit/>
          </a:bodyPr>
          <a:lstStyle/>
          <a:p>
            <a:pPr algn="l"/>
            <a:r>
              <a:rPr lang="en-US" sz="2000" b="0" i="0" dirty="0">
                <a:solidFill>
                  <a:srgbClr val="CC0099"/>
                </a:solidFill>
                <a:effectLst/>
              </a:rPr>
              <a:t>Advantages of Pulse Amplitude Modulation</a:t>
            </a:r>
          </a:p>
          <a:p>
            <a:pPr algn="l">
              <a:buFont typeface="Arial" panose="020B0604020202020204" pitchFamily="34" charset="0"/>
              <a:buChar char="•"/>
            </a:pPr>
            <a:r>
              <a:rPr lang="en-US" sz="2000" b="0" i="0" dirty="0">
                <a:solidFill>
                  <a:srgbClr val="222222"/>
                </a:solidFill>
                <a:effectLst/>
              </a:rPr>
              <a:t>PAM is the simplest form of pulse modulation.</a:t>
            </a:r>
          </a:p>
          <a:p>
            <a:pPr algn="l">
              <a:buFont typeface="Arial" panose="020B0604020202020204" pitchFamily="34" charset="0"/>
              <a:buChar char="•"/>
            </a:pPr>
            <a:r>
              <a:rPr lang="en-US" sz="2000" b="0" i="0" dirty="0">
                <a:solidFill>
                  <a:srgbClr val="222222"/>
                </a:solidFill>
                <a:effectLst/>
              </a:rPr>
              <a:t>Its implementation is quite easy.</a:t>
            </a:r>
          </a:p>
          <a:p>
            <a:pPr algn="l"/>
            <a:r>
              <a:rPr lang="en-US" sz="2000" b="0" i="0" dirty="0">
                <a:solidFill>
                  <a:srgbClr val="CC0099"/>
                </a:solidFill>
                <a:effectLst/>
              </a:rPr>
              <a:t>Disadvantages of Pulse Amplitude Modulation</a:t>
            </a:r>
          </a:p>
          <a:p>
            <a:pPr algn="l">
              <a:buFont typeface="Arial" panose="020B0604020202020204" pitchFamily="34" charset="0"/>
              <a:buChar char="•"/>
            </a:pPr>
            <a:r>
              <a:rPr lang="en-US" sz="2000" b="0" i="0" dirty="0">
                <a:solidFill>
                  <a:srgbClr val="222222"/>
                </a:solidFill>
                <a:effectLst/>
              </a:rPr>
              <a:t>The transmission bandwidth required is very large.</a:t>
            </a:r>
          </a:p>
          <a:p>
            <a:pPr algn="l">
              <a:buFont typeface="Arial" panose="020B0604020202020204" pitchFamily="34" charset="0"/>
              <a:buChar char="•"/>
            </a:pPr>
            <a:r>
              <a:rPr lang="en-US" sz="2000" b="0" i="0" dirty="0">
                <a:solidFill>
                  <a:srgbClr val="222222"/>
                </a:solidFill>
                <a:effectLst/>
              </a:rPr>
              <a:t>Due to the variation in amplitude, the power required by the generating unit also varies.</a:t>
            </a:r>
          </a:p>
          <a:p>
            <a:pPr algn="l">
              <a:buFont typeface="Arial" panose="020B0604020202020204" pitchFamily="34" charset="0"/>
              <a:buChar char="•"/>
            </a:pPr>
            <a:r>
              <a:rPr lang="en-US" sz="2000" b="0" i="0" dirty="0">
                <a:solidFill>
                  <a:srgbClr val="222222"/>
                </a:solidFill>
                <a:effectLst/>
              </a:rPr>
              <a:t>Less immune to noise due to amplitude variation.</a:t>
            </a:r>
          </a:p>
          <a:p>
            <a:pPr algn="l"/>
            <a:r>
              <a:rPr lang="en-US" sz="2000" i="0" dirty="0">
                <a:solidFill>
                  <a:srgbClr val="CC0099"/>
                </a:solidFill>
                <a:effectLst/>
              </a:rPr>
              <a:t>Applications of Pulse Amplitude Modulation</a:t>
            </a:r>
          </a:p>
          <a:p>
            <a:pPr algn="l"/>
            <a:r>
              <a:rPr lang="en-US" sz="2000" b="0" i="0" dirty="0">
                <a:solidFill>
                  <a:srgbClr val="222222"/>
                </a:solidFill>
                <a:effectLst/>
              </a:rPr>
              <a:t>It is used in LED lighting, in microcontrollers in order to produce control signals and in the Ethernet communication system.</a:t>
            </a:r>
          </a:p>
        </p:txBody>
      </p:sp>
    </p:spTree>
    <p:extLst>
      <p:ext uri="{BB962C8B-B14F-4D97-AF65-F5344CB8AC3E}">
        <p14:creationId xmlns:p14="http://schemas.microsoft.com/office/powerpoint/2010/main" val="4023147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9359E002-7945-40BB-86F4-261648434240}"/>
              </a:ext>
            </a:extLst>
          </p:cNvPr>
          <p:cNvPicPr>
            <a:picLocks noChangeAspect="1"/>
          </p:cNvPicPr>
          <p:nvPr/>
        </p:nvPicPr>
        <p:blipFill>
          <a:blip r:embed="rId2"/>
          <a:stretch>
            <a:fillRect/>
          </a:stretch>
        </p:blipFill>
        <p:spPr>
          <a:xfrm>
            <a:off x="321564" y="2662388"/>
            <a:ext cx="5609503" cy="3295067"/>
          </a:xfrm>
          <a:prstGeom prst="rect">
            <a:avLst/>
          </a:prstGeom>
        </p:spPr>
      </p:pic>
      <p:pic>
        <p:nvPicPr>
          <p:cNvPr id="5" name="Picture 4">
            <a:extLst>
              <a:ext uri="{FF2B5EF4-FFF2-40B4-BE49-F238E27FC236}">
                <a16:creationId xmlns="" xmlns:a16="http://schemas.microsoft.com/office/drawing/2014/main" id="{21538CA4-7081-4366-8C8C-21135C2F1C81}"/>
              </a:ext>
            </a:extLst>
          </p:cNvPr>
          <p:cNvPicPr>
            <a:picLocks noChangeAspect="1"/>
          </p:cNvPicPr>
          <p:nvPr/>
        </p:nvPicPr>
        <p:blipFill>
          <a:blip r:embed="rId3"/>
          <a:stretch>
            <a:fillRect/>
          </a:stretch>
        </p:blipFill>
        <p:spPr>
          <a:xfrm>
            <a:off x="6386512" y="2662387"/>
            <a:ext cx="5372101" cy="3157387"/>
          </a:xfrm>
          <a:prstGeom prst="rect">
            <a:avLst/>
          </a:prstGeom>
        </p:spPr>
      </p:pic>
    </p:spTree>
    <p:extLst>
      <p:ext uri="{BB962C8B-B14F-4D97-AF65-F5344CB8AC3E}">
        <p14:creationId xmlns:p14="http://schemas.microsoft.com/office/powerpoint/2010/main" val="151634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648927" y="338328"/>
            <a:ext cx="4561248" cy="1608328"/>
          </a:xfrm>
        </p:spPr>
        <p:txBody>
          <a:bodyPr vert="horz" lIns="91440" tIns="45720" rIns="91440" bIns="45720" rtlCol="0" anchor="ctr">
            <a:normAutofit/>
          </a:bodyPr>
          <a:lstStyle/>
          <a:p>
            <a:r>
              <a:rPr lang="en-US" sz="3600" b="1" dirty="0">
                <a:solidFill>
                  <a:srgbClr val="C00000"/>
                </a:solidFill>
                <a:effectLst>
                  <a:outerShdw blurRad="38100" dist="38100" dir="2700000" algn="tl">
                    <a:srgbClr val="000000">
                      <a:alpha val="43137"/>
                    </a:srgbClr>
                  </a:outerShdw>
                </a:effectLst>
              </a:rPr>
              <a:t>Pulse Time Modulation</a:t>
            </a:r>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E1D31AEA-F2DF-4BFD-85E3-935E2B3133D2}"/>
              </a:ext>
            </a:extLst>
          </p:cNvPr>
          <p:cNvSpPr txBox="1"/>
          <p:nvPr/>
        </p:nvSpPr>
        <p:spPr>
          <a:xfrm>
            <a:off x="550864" y="2764790"/>
            <a:ext cx="5154967" cy="3316870"/>
          </a:xfrm>
          <a:prstGeom prst="rect">
            <a:avLst/>
          </a:prstGeom>
          <a:noFill/>
        </p:spPr>
        <p:txBody>
          <a:bodyPr wrap="square">
            <a:spAutoFit/>
          </a:bodyPr>
          <a:lstStyle/>
          <a:p>
            <a:pPr>
              <a:lnSpc>
                <a:spcPct val="101000"/>
              </a:lnSpc>
            </a:pPr>
            <a:r>
              <a:rPr lang="en-US" altLang="en-US" sz="1600" u="sng" dirty="0">
                <a:solidFill>
                  <a:srgbClr val="FF0000"/>
                </a:solidFill>
                <a:latin typeface="+mn-lt"/>
                <a:cs typeface="Times New Roman" panose="02020603050405020304" pitchFamily="18" charset="0"/>
              </a:rPr>
              <a:t>Pulse Time Modulation</a:t>
            </a:r>
          </a:p>
          <a:p>
            <a:pPr>
              <a:lnSpc>
                <a:spcPct val="101000"/>
              </a:lnSpc>
              <a:buFont typeface="Wingdings" panose="05000000000000000000" pitchFamily="2" charset="2"/>
              <a:buChar char=""/>
            </a:pPr>
            <a:r>
              <a:rPr lang="en-US" altLang="en-US" sz="1600" dirty="0">
                <a:cs typeface="Times New Roman" panose="02020603050405020304" pitchFamily="18" charset="0"/>
              </a:rPr>
              <a:t>In PWM signal , the width of each pulse depends on the instantaneous value of the baseband signal at the sampling instant.</a:t>
            </a:r>
          </a:p>
          <a:p>
            <a:pPr>
              <a:lnSpc>
                <a:spcPct val="101000"/>
              </a:lnSpc>
              <a:buFont typeface="Wingdings" panose="05000000000000000000" pitchFamily="2" charset="2"/>
              <a:buChar char=""/>
            </a:pPr>
            <a:r>
              <a:rPr lang="en-US" altLang="en-US" sz="1600" dirty="0">
                <a:latin typeface="+mn-lt"/>
                <a:cs typeface="Times New Roman" panose="02020603050405020304" pitchFamily="18" charset="0"/>
              </a:rPr>
              <a:t>In PPM signal where the shift in the position of each pulse depends on the instantaneo</a:t>
            </a:r>
            <a:r>
              <a:rPr lang="en-US" altLang="en-US" sz="1600" dirty="0">
                <a:cs typeface="Times New Roman" panose="02020603050405020304" pitchFamily="18" charset="0"/>
              </a:rPr>
              <a:t>us value of the base band signal at the sampling instant.</a:t>
            </a:r>
          </a:p>
          <a:p>
            <a:pPr>
              <a:lnSpc>
                <a:spcPct val="101000"/>
              </a:lnSpc>
              <a:buFont typeface="Wingdings" panose="05000000000000000000" pitchFamily="2" charset="2"/>
              <a:buChar char=""/>
            </a:pPr>
            <a:r>
              <a:rPr lang="en-US" altLang="en-US" sz="1600" dirty="0">
                <a:latin typeface="+mn-lt"/>
                <a:cs typeface="Times New Roman" panose="02020603050405020304" pitchFamily="18" charset="0"/>
              </a:rPr>
              <a:t>In PWM , the information about the baseband signal lies in the trailing edge of the pulse, whereas in PPM , it lies in both the edges of the pulse.</a:t>
            </a:r>
          </a:p>
          <a:p>
            <a:pPr>
              <a:lnSpc>
                <a:spcPct val="101000"/>
              </a:lnSpc>
            </a:pPr>
            <a:r>
              <a:rPr lang="en-US" altLang="en-US" sz="1600" dirty="0">
                <a:latin typeface="+mn-lt"/>
                <a:cs typeface="Times New Roman" panose="02020603050405020304" pitchFamily="18" charset="0"/>
              </a:rPr>
              <a:t>(Although, basically it lies in the leading edge, but </a:t>
            </a:r>
            <a:r>
              <a:rPr lang="en-US" altLang="en-US" sz="1600" dirty="0">
                <a:cs typeface="Times New Roman" panose="02020603050405020304" pitchFamily="18" charset="0"/>
              </a:rPr>
              <a:t>since the width of the pulse is same always, the trailing edge also carries the same information)</a:t>
            </a:r>
            <a:endParaRPr lang="en-US" altLang="en-US" sz="1600" dirty="0">
              <a:latin typeface="+mn-lt"/>
              <a:cs typeface="Times New Roman" panose="02020603050405020304" pitchFamily="18" charset="0"/>
            </a:endParaRPr>
          </a:p>
        </p:txBody>
      </p:sp>
      <p:pic>
        <p:nvPicPr>
          <p:cNvPr id="3" name="Picture 2">
            <a:extLst>
              <a:ext uri="{FF2B5EF4-FFF2-40B4-BE49-F238E27FC236}">
                <a16:creationId xmlns="" xmlns:a16="http://schemas.microsoft.com/office/drawing/2014/main" id="{9939EDAF-9E09-4F12-9A40-1EFF61EF24CD}"/>
              </a:ext>
            </a:extLst>
          </p:cNvPr>
          <p:cNvPicPr>
            <a:picLocks noChangeAspect="1"/>
          </p:cNvPicPr>
          <p:nvPr/>
        </p:nvPicPr>
        <p:blipFill>
          <a:blip r:embed="rId2"/>
          <a:stretch>
            <a:fillRect/>
          </a:stretch>
        </p:blipFill>
        <p:spPr>
          <a:xfrm>
            <a:off x="7259760" y="2526742"/>
            <a:ext cx="2981325" cy="3295650"/>
          </a:xfrm>
          <a:prstGeom prst="rect">
            <a:avLst/>
          </a:prstGeom>
        </p:spPr>
      </p:pic>
      <p:sp>
        <p:nvSpPr>
          <p:cNvPr id="13" name="Content Placeholder 2">
            <a:extLst>
              <a:ext uri="{FF2B5EF4-FFF2-40B4-BE49-F238E27FC236}">
                <a16:creationId xmlns="" xmlns:a16="http://schemas.microsoft.com/office/drawing/2014/main" id="{CE9DDBAE-71A0-412B-8DDD-9AFACD101F33}"/>
              </a:ext>
            </a:extLst>
          </p:cNvPr>
          <p:cNvSpPr>
            <a:spLocks noGrp="1"/>
          </p:cNvSpPr>
          <p:nvPr>
            <p:ph sz="half" idx="1"/>
          </p:nvPr>
        </p:nvSpPr>
        <p:spPr>
          <a:xfrm>
            <a:off x="5272473" y="229510"/>
            <a:ext cx="6675627" cy="1605083"/>
          </a:xfrm>
        </p:spPr>
        <p:txBody>
          <a:bodyPr vert="horz" lIns="91440" tIns="45720" rIns="91440" bIns="45720" rtlCol="0" anchor="ctr">
            <a:normAutofit/>
          </a:bodyPr>
          <a:lstStyle/>
          <a:p>
            <a:pPr>
              <a:spcBef>
                <a:spcPts val="728"/>
              </a:spcBef>
              <a:buClr>
                <a:srgbClr val="3F3F3F"/>
              </a:buClr>
              <a:buSzPct val="81000"/>
            </a:pPr>
            <a:r>
              <a:rPr lang="en-US" altLang="en-US" sz="2000" b="1" dirty="0"/>
              <a:t>Two Types of PTM systems , namely PWM(Pulse Width Modulation) and PPM(Pulse Position Modulation)</a:t>
            </a:r>
            <a:endParaRPr lang="en-US" altLang="en-US" sz="2000" dirty="0"/>
          </a:p>
          <a:p>
            <a:endParaRPr lang="en-US" sz="2000" dirty="0"/>
          </a:p>
        </p:txBody>
      </p:sp>
    </p:spTree>
    <p:extLst>
      <p:ext uri="{BB962C8B-B14F-4D97-AF65-F5344CB8AC3E}">
        <p14:creationId xmlns:p14="http://schemas.microsoft.com/office/powerpoint/2010/main" val="894150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E2921D99-E60E-4306-9C89-11BDB577F8E3}"/>
              </a:ext>
            </a:extLst>
          </p:cNvPr>
          <p:cNvPicPr>
            <a:picLocks noChangeAspect="1"/>
          </p:cNvPicPr>
          <p:nvPr/>
        </p:nvPicPr>
        <p:blipFill>
          <a:blip r:embed="rId2"/>
          <a:stretch>
            <a:fillRect/>
          </a:stretch>
        </p:blipFill>
        <p:spPr>
          <a:xfrm>
            <a:off x="1623139" y="324652"/>
            <a:ext cx="2428875" cy="1828800"/>
          </a:xfrm>
          <a:prstGeom prst="rect">
            <a:avLst/>
          </a:prstGeom>
        </p:spPr>
      </p:pic>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215565" y="88777"/>
            <a:ext cx="4427457" cy="235875"/>
          </a:xfrm>
        </p:spPr>
        <p:txBody>
          <a:bodyPr vert="horz" lIns="91440" tIns="45720" rIns="91440" bIns="45720" rtlCol="0" anchor="ctr">
            <a:normAutofit fontScale="90000"/>
          </a:bodyPr>
          <a:lstStyle/>
          <a:p>
            <a:r>
              <a:rPr lang="en-US" sz="3600" b="1" dirty="0">
                <a:solidFill>
                  <a:srgbClr val="C00000"/>
                </a:solidFill>
                <a:effectLst>
                  <a:outerShdw blurRad="38100" dist="38100" dir="2700000" algn="tl">
                    <a:srgbClr val="000000">
                      <a:alpha val="43137"/>
                    </a:srgbClr>
                  </a:outerShdw>
                </a:effectLst>
              </a:rPr>
              <a:t>PWM Generation</a:t>
            </a:r>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76377E29-9C49-4216-B48C-35FF90E69BAD}"/>
              </a:ext>
            </a:extLst>
          </p:cNvPr>
          <p:cNvPicPr>
            <a:picLocks noChangeAspect="1"/>
          </p:cNvPicPr>
          <p:nvPr/>
        </p:nvPicPr>
        <p:blipFill>
          <a:blip r:embed="rId3"/>
          <a:stretch>
            <a:fillRect/>
          </a:stretch>
        </p:blipFill>
        <p:spPr>
          <a:xfrm>
            <a:off x="5102704" y="0"/>
            <a:ext cx="6765614" cy="2189058"/>
          </a:xfrm>
          <a:prstGeom prst="rect">
            <a:avLst/>
          </a:prstGeom>
        </p:spPr>
      </p:pic>
      <p:pic>
        <p:nvPicPr>
          <p:cNvPr id="15" name="Picture 14">
            <a:extLst>
              <a:ext uri="{FF2B5EF4-FFF2-40B4-BE49-F238E27FC236}">
                <a16:creationId xmlns="" xmlns:a16="http://schemas.microsoft.com/office/drawing/2014/main" id="{86AC46AE-E97C-4680-9327-DD67392FE379}"/>
              </a:ext>
            </a:extLst>
          </p:cNvPr>
          <p:cNvPicPr>
            <a:picLocks noChangeAspect="1"/>
          </p:cNvPicPr>
          <p:nvPr/>
        </p:nvPicPr>
        <p:blipFill>
          <a:blip r:embed="rId4"/>
          <a:stretch>
            <a:fillRect/>
          </a:stretch>
        </p:blipFill>
        <p:spPr>
          <a:xfrm>
            <a:off x="399115" y="3135780"/>
            <a:ext cx="5436702" cy="2417296"/>
          </a:xfrm>
          <a:prstGeom prst="rect">
            <a:avLst/>
          </a:prstGeom>
        </p:spPr>
      </p:pic>
      <p:pic>
        <p:nvPicPr>
          <p:cNvPr id="16" name="Picture 15">
            <a:extLst>
              <a:ext uri="{FF2B5EF4-FFF2-40B4-BE49-F238E27FC236}">
                <a16:creationId xmlns="" xmlns:a16="http://schemas.microsoft.com/office/drawing/2014/main" id="{2D4D95F3-F5CA-4D07-9B71-C984B2631D30}"/>
              </a:ext>
            </a:extLst>
          </p:cNvPr>
          <p:cNvPicPr>
            <a:picLocks noChangeAspect="1"/>
          </p:cNvPicPr>
          <p:nvPr/>
        </p:nvPicPr>
        <p:blipFill>
          <a:blip r:embed="rId5"/>
          <a:stretch>
            <a:fillRect/>
          </a:stretch>
        </p:blipFill>
        <p:spPr>
          <a:xfrm>
            <a:off x="9150326" y="2515170"/>
            <a:ext cx="2667195" cy="3699202"/>
          </a:xfrm>
          <a:prstGeom prst="rect">
            <a:avLst/>
          </a:prstGeom>
        </p:spPr>
      </p:pic>
    </p:spTree>
    <p:extLst>
      <p:ext uri="{BB962C8B-B14F-4D97-AF65-F5344CB8AC3E}">
        <p14:creationId xmlns:p14="http://schemas.microsoft.com/office/powerpoint/2010/main" val="174026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lose up of text on a black background&#10;&#10;Description automatically generated">
            <a:extLst>
              <a:ext uri="{FF2B5EF4-FFF2-40B4-BE49-F238E27FC236}">
                <a16:creationId xmlns="" xmlns:a16="http://schemas.microsoft.com/office/drawing/2014/main" id="{B9F20CDB-6715-4AB2-B0FF-0DD910923B81}"/>
              </a:ext>
            </a:extLst>
          </p:cNvPr>
          <p:cNvPicPr>
            <a:picLocks noGrp="1" noChangeAspect="1"/>
          </p:cNvPicPr>
          <p:nvPr>
            <p:ph sz="half" idx="1"/>
          </p:nvPr>
        </p:nvPicPr>
        <p:blipFill>
          <a:blip r:embed="rId2"/>
          <a:stretch>
            <a:fillRect/>
          </a:stretch>
        </p:blipFill>
        <p:spPr>
          <a:xfrm>
            <a:off x="1358900" y="1841500"/>
            <a:ext cx="6515100" cy="4445000"/>
          </a:xfrm>
        </p:spPr>
      </p:pic>
      <p:sp>
        <p:nvSpPr>
          <p:cNvPr id="11" name="Title 1">
            <a:extLst>
              <a:ext uri="{FF2B5EF4-FFF2-40B4-BE49-F238E27FC236}">
                <a16:creationId xmlns="" xmlns:a16="http://schemas.microsoft.com/office/drawing/2014/main" id="{C4CEFA45-3E67-421B-9087-984D327991FC}"/>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b="1" dirty="0">
                <a:solidFill>
                  <a:srgbClr val="C00000"/>
                </a:solidFill>
                <a:effectLst>
                  <a:outerShdw blurRad="38100" dist="38100" dir="2700000" algn="tl">
                    <a:srgbClr val="000000">
                      <a:alpha val="43137"/>
                    </a:srgbClr>
                  </a:outerShdw>
                </a:effectLst>
              </a:rPr>
              <a:t>PWM Generation using 555Timer</a:t>
            </a:r>
          </a:p>
        </p:txBody>
      </p:sp>
      <p:sp>
        <p:nvSpPr>
          <p:cNvPr id="2" name="Content Placeholder 1"/>
          <p:cNvSpPr>
            <a:spLocks noGrp="1"/>
          </p:cNvSpPr>
          <p:nvPr>
            <p:ph sz="half" idx="2"/>
          </p:nvPr>
        </p:nvSpPr>
        <p:spPr/>
        <p:txBody>
          <a:bodyPr/>
          <a:lstStyle/>
          <a:p>
            <a:endParaRPr lang="en-IN"/>
          </a:p>
        </p:txBody>
      </p:sp>
    </p:spTree>
    <p:extLst>
      <p:ext uri="{BB962C8B-B14F-4D97-AF65-F5344CB8AC3E}">
        <p14:creationId xmlns:p14="http://schemas.microsoft.com/office/powerpoint/2010/main" val="20642763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7437DC5-95E5-4C2D-9CC1-76E13F2EAC0C}"/>
              </a:ext>
            </a:extLst>
          </p:cNvPr>
          <p:cNvPicPr>
            <a:picLocks noChangeAspect="1"/>
          </p:cNvPicPr>
          <p:nvPr/>
        </p:nvPicPr>
        <p:blipFill>
          <a:blip r:embed="rId2"/>
          <a:stretch>
            <a:fillRect/>
          </a:stretch>
        </p:blipFill>
        <p:spPr>
          <a:xfrm>
            <a:off x="4267199" y="173732"/>
            <a:ext cx="4467102" cy="1988285"/>
          </a:xfrm>
          <a:prstGeom prst="rect">
            <a:avLst/>
          </a:prstGeom>
        </p:spPr>
      </p:pic>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792178" y="-8256"/>
            <a:ext cx="2882742" cy="544018"/>
          </a:xfrm>
        </p:spPr>
        <p:txBody>
          <a:bodyPr vert="horz" lIns="91440" tIns="45720" rIns="91440" bIns="45720" rtlCol="0" anchor="ctr">
            <a:noAutofit/>
          </a:bodyPr>
          <a:lstStyle/>
          <a:p>
            <a:r>
              <a:rPr lang="en-US" sz="2400" b="1" dirty="0">
                <a:solidFill>
                  <a:srgbClr val="C00000"/>
                </a:solidFill>
                <a:effectLst>
                  <a:outerShdw blurRad="38100" dist="38100" dir="2700000" algn="tl">
                    <a:srgbClr val="000000">
                      <a:alpha val="43137"/>
                    </a:srgbClr>
                  </a:outerShdw>
                </a:effectLst>
              </a:rPr>
              <a:t>PWM Demodulation</a:t>
            </a:r>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 xmlns:a16="http://schemas.microsoft.com/office/drawing/2014/main" id="{15A78154-F33F-47AE-9E21-56B426DF29C7}"/>
              </a:ext>
            </a:extLst>
          </p:cNvPr>
          <p:cNvSpPr txBox="1"/>
          <p:nvPr/>
        </p:nvSpPr>
        <p:spPr>
          <a:xfrm>
            <a:off x="321564" y="2410115"/>
            <a:ext cx="5440044" cy="3747436"/>
          </a:xfrm>
          <a:prstGeom prst="rect">
            <a:avLst/>
          </a:prstGeom>
          <a:noFill/>
        </p:spPr>
        <p:txBody>
          <a:bodyPr wrap="square">
            <a:spAutoFit/>
          </a:bodyPr>
          <a:lstStyle/>
          <a:p>
            <a:pPr algn="l">
              <a:lnSpc>
                <a:spcPct val="150000"/>
              </a:lnSpc>
            </a:pPr>
            <a:r>
              <a:rPr lang="en-US" sz="1600" b="0" i="0" dirty="0">
                <a:solidFill>
                  <a:srgbClr val="222222"/>
                </a:solidFill>
                <a:effectLst/>
              </a:rPr>
              <a:t>The first image </a:t>
            </a:r>
          </a:p>
          <a:p>
            <a:pPr marL="400050" indent="-400050" algn="l">
              <a:lnSpc>
                <a:spcPct val="150000"/>
              </a:lnSpc>
              <a:buAutoNum type="romanLcParenBoth"/>
            </a:pPr>
            <a:r>
              <a:rPr lang="en-US" sz="1600" b="0" i="0" dirty="0">
                <a:solidFill>
                  <a:srgbClr val="222222"/>
                </a:solidFill>
                <a:effectLst/>
              </a:rPr>
              <a:t>shows the distorted PWM wave and the next one </a:t>
            </a:r>
          </a:p>
          <a:p>
            <a:pPr marL="400050" indent="-400050" algn="l">
              <a:lnSpc>
                <a:spcPct val="150000"/>
              </a:lnSpc>
              <a:buAutoNum type="romanLcParenBoth"/>
            </a:pPr>
            <a:r>
              <a:rPr lang="en-US" sz="1600" b="0" i="0" dirty="0">
                <a:solidFill>
                  <a:srgbClr val="222222"/>
                </a:solidFill>
                <a:effectLst/>
              </a:rPr>
              <a:t>shows the regenerated PWM pulse.</a:t>
            </a:r>
          </a:p>
          <a:p>
            <a:pPr marL="400050" indent="-400050" algn="l">
              <a:lnSpc>
                <a:spcPct val="150000"/>
              </a:lnSpc>
              <a:buAutoNum type="romanLcParenBoth" startAt="3"/>
            </a:pPr>
            <a:r>
              <a:rPr lang="en-US" sz="1600" b="0" i="0" dirty="0">
                <a:solidFill>
                  <a:srgbClr val="222222"/>
                </a:solidFill>
                <a:effectLst/>
              </a:rPr>
              <a:t>The operation of the ramp generator is shown in (iii) and </a:t>
            </a:r>
          </a:p>
          <a:p>
            <a:pPr marL="400050" indent="-400050" algn="l">
              <a:lnSpc>
                <a:spcPct val="150000"/>
              </a:lnSpc>
              <a:buAutoNum type="romanLcParenBoth" startAt="3"/>
            </a:pPr>
            <a:r>
              <a:rPr lang="en-US" sz="1600" dirty="0">
                <a:solidFill>
                  <a:srgbClr val="222222"/>
                </a:solidFill>
              </a:rPr>
              <a:t> </a:t>
            </a:r>
            <a:r>
              <a:rPr lang="en-US" sz="1600" b="0" i="0" dirty="0">
                <a:solidFill>
                  <a:srgbClr val="222222"/>
                </a:solidFill>
                <a:effectLst/>
              </a:rPr>
              <a:t>shows the output of the reference pulse generator. The summation operation and</a:t>
            </a:r>
          </a:p>
          <a:p>
            <a:pPr marL="400050" indent="-400050" algn="l">
              <a:lnSpc>
                <a:spcPct val="150000"/>
              </a:lnSpc>
              <a:buAutoNum type="romanLcParenBoth" startAt="3"/>
            </a:pPr>
            <a:r>
              <a:rPr lang="en-US" sz="1600" b="0" i="0" dirty="0">
                <a:solidFill>
                  <a:srgbClr val="222222"/>
                </a:solidFill>
                <a:effectLst/>
              </a:rPr>
              <a:t> clipping off the signal is shown in (v). </a:t>
            </a:r>
          </a:p>
          <a:p>
            <a:pPr marL="400050" indent="-400050" algn="l">
              <a:lnSpc>
                <a:spcPct val="150000"/>
              </a:lnSpc>
              <a:buAutoNum type="romanLcParenBoth" startAt="3"/>
            </a:pPr>
            <a:r>
              <a:rPr lang="en-US" sz="1600" b="0" i="0" dirty="0">
                <a:solidFill>
                  <a:srgbClr val="222222"/>
                </a:solidFill>
                <a:effectLst/>
              </a:rPr>
              <a:t>The final image of the figure (vi) represents the PAM pulses from which the original message signal is recovered.</a:t>
            </a:r>
          </a:p>
        </p:txBody>
      </p:sp>
      <p:pic>
        <p:nvPicPr>
          <p:cNvPr id="9" name="Picture 8">
            <a:extLst>
              <a:ext uri="{FF2B5EF4-FFF2-40B4-BE49-F238E27FC236}">
                <a16:creationId xmlns="" xmlns:a16="http://schemas.microsoft.com/office/drawing/2014/main" id="{B8ED82DB-BDFD-4926-9FCF-C15F014CCDB5}"/>
              </a:ext>
            </a:extLst>
          </p:cNvPr>
          <p:cNvPicPr>
            <a:picLocks noChangeAspect="1"/>
          </p:cNvPicPr>
          <p:nvPr/>
        </p:nvPicPr>
        <p:blipFill>
          <a:blip r:embed="rId3"/>
          <a:stretch>
            <a:fillRect/>
          </a:stretch>
        </p:blipFill>
        <p:spPr>
          <a:xfrm>
            <a:off x="7662960" y="2454249"/>
            <a:ext cx="2599626" cy="3948218"/>
          </a:xfrm>
          <a:prstGeom prst="rect">
            <a:avLst/>
          </a:prstGeom>
        </p:spPr>
      </p:pic>
    </p:spTree>
    <p:extLst>
      <p:ext uri="{BB962C8B-B14F-4D97-AF65-F5344CB8AC3E}">
        <p14:creationId xmlns:p14="http://schemas.microsoft.com/office/powerpoint/2010/main" val="2896260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255AAEC-ED13-410F-851E-AC1AEC569130}"/>
              </a:ext>
            </a:extLst>
          </p:cNvPr>
          <p:cNvSpPr>
            <a:spLocks noGrp="1"/>
          </p:cNvSpPr>
          <p:nvPr>
            <p:ph type="title"/>
          </p:nvPr>
        </p:nvSpPr>
        <p:spPr/>
        <p:txBody>
          <a:bodyPr>
            <a:noAutofit/>
          </a:bodyPr>
          <a:lstStyle/>
          <a:p>
            <a:r>
              <a:rPr lang="en-US" sz="2800" b="1" i="0" dirty="0">
                <a:solidFill>
                  <a:srgbClr val="C00000"/>
                </a:solidFill>
                <a:effectLst>
                  <a:outerShdw blurRad="38100" dist="38100" dir="2700000" algn="tl">
                    <a:srgbClr val="000000">
                      <a:alpha val="43137"/>
                    </a:srgbClr>
                  </a:outerShdw>
                </a:effectLst>
                <a:latin typeface="+mn-lt"/>
              </a:rPr>
              <a:t>Advantages  and Disadvantages of Pulse Width Modulation</a:t>
            </a:r>
            <a:br>
              <a:rPr lang="en-US" sz="2800" b="1" i="0" dirty="0">
                <a:solidFill>
                  <a:srgbClr val="C00000"/>
                </a:solidFill>
                <a:effectLst>
                  <a:outerShdw blurRad="38100" dist="38100" dir="2700000" algn="tl">
                    <a:srgbClr val="000000">
                      <a:alpha val="43137"/>
                    </a:srgbClr>
                  </a:outerShdw>
                </a:effectLst>
                <a:latin typeface="+mn-lt"/>
              </a:rPr>
            </a:br>
            <a:endParaRPr lang="en-IN" sz="2800" b="1" dirty="0">
              <a:solidFill>
                <a:srgbClr val="C00000"/>
              </a:solidFill>
              <a:effectLst>
                <a:outerShdw blurRad="38100" dist="38100" dir="2700000" algn="tl">
                  <a:srgbClr val="000000">
                    <a:alpha val="43137"/>
                  </a:srgbClr>
                </a:outerShdw>
              </a:effectLst>
              <a:latin typeface="+mn-lt"/>
            </a:endParaRPr>
          </a:p>
        </p:txBody>
      </p:sp>
      <p:sp>
        <p:nvSpPr>
          <p:cNvPr id="5" name="Content Placeholder 4">
            <a:extLst>
              <a:ext uri="{FF2B5EF4-FFF2-40B4-BE49-F238E27FC236}">
                <a16:creationId xmlns="" xmlns:a16="http://schemas.microsoft.com/office/drawing/2014/main" id="{FF2FD964-85F4-49BE-816F-1696EA3A3693}"/>
              </a:ext>
            </a:extLst>
          </p:cNvPr>
          <p:cNvSpPr>
            <a:spLocks noGrp="1"/>
          </p:cNvSpPr>
          <p:nvPr>
            <p:ph idx="1"/>
          </p:nvPr>
        </p:nvSpPr>
        <p:spPr/>
        <p:txBody>
          <a:bodyPr>
            <a:noAutofit/>
          </a:bodyPr>
          <a:lstStyle/>
          <a:p>
            <a:pPr algn="l"/>
            <a:r>
              <a:rPr lang="en-US" sz="2000" b="0" i="0" dirty="0">
                <a:solidFill>
                  <a:srgbClr val="CC0099"/>
                </a:solidFill>
                <a:effectLst/>
              </a:rPr>
              <a:t>Advantages of Pulse Width Modulation</a:t>
            </a:r>
          </a:p>
          <a:p>
            <a:pPr algn="l">
              <a:buFont typeface="+mj-lt"/>
              <a:buAutoNum type="arabicPeriod"/>
            </a:pPr>
            <a:r>
              <a:rPr lang="en-US" sz="2000" b="0" i="0" dirty="0">
                <a:solidFill>
                  <a:srgbClr val="222222"/>
                </a:solidFill>
                <a:effectLst/>
              </a:rPr>
              <a:t>It is more immune to channel induced noise than PAM.</a:t>
            </a:r>
          </a:p>
          <a:p>
            <a:pPr algn="l">
              <a:buFont typeface="+mj-lt"/>
              <a:buAutoNum type="arabicPeriod"/>
            </a:pPr>
            <a:r>
              <a:rPr lang="en-US" sz="2000" b="0" i="0" dirty="0">
                <a:solidFill>
                  <a:srgbClr val="222222"/>
                </a:solidFill>
                <a:effectLst/>
              </a:rPr>
              <a:t>As noise adds to the amplitude thus the reconstruction of PWM signal from distorted PWM signal is somewhat easy.</a:t>
            </a:r>
          </a:p>
          <a:p>
            <a:pPr algn="l">
              <a:buFont typeface="+mj-lt"/>
              <a:buAutoNum type="arabicPeriod"/>
            </a:pPr>
            <a:r>
              <a:rPr lang="en-US" sz="2000" b="0" i="0" dirty="0">
                <a:solidFill>
                  <a:srgbClr val="222222"/>
                </a:solidFill>
                <a:effectLst/>
              </a:rPr>
              <a:t>The transmission and reception do not need to be synchronized.</a:t>
            </a:r>
          </a:p>
          <a:p>
            <a:pPr marL="0" indent="0" algn="l">
              <a:buNone/>
            </a:pPr>
            <a:endParaRPr lang="en-US" sz="2000" b="0" i="0" dirty="0">
              <a:solidFill>
                <a:srgbClr val="222222"/>
              </a:solidFill>
              <a:effectLst/>
            </a:endParaRPr>
          </a:p>
          <a:p>
            <a:pPr algn="l"/>
            <a:r>
              <a:rPr lang="en-US" sz="2000" b="0" i="0" dirty="0">
                <a:solidFill>
                  <a:srgbClr val="CC0099"/>
                </a:solidFill>
                <a:effectLst/>
              </a:rPr>
              <a:t>Disadvantages of Pulse Width Modulation</a:t>
            </a:r>
          </a:p>
          <a:p>
            <a:pPr algn="l">
              <a:buFont typeface="+mj-lt"/>
              <a:buAutoNum type="arabicPeriod"/>
            </a:pPr>
            <a:r>
              <a:rPr lang="en-US" sz="2000" b="0" i="0" dirty="0">
                <a:solidFill>
                  <a:srgbClr val="222222"/>
                </a:solidFill>
                <a:effectLst/>
              </a:rPr>
              <a:t>Due to changing width of the pulses, variation in transmission power is also noticed.(requires large power transmission compared to PPM)</a:t>
            </a:r>
          </a:p>
          <a:p>
            <a:pPr algn="l">
              <a:buFont typeface="+mj-lt"/>
              <a:buAutoNum type="arabicPeriod"/>
            </a:pPr>
            <a:r>
              <a:rPr lang="en-US" sz="2000" b="0" i="0" dirty="0">
                <a:solidFill>
                  <a:srgbClr val="222222"/>
                </a:solidFill>
                <a:effectLst/>
              </a:rPr>
              <a:t>Bandwidth requirement in case of PWM is somewhat larger than PAM.</a:t>
            </a:r>
          </a:p>
          <a:p>
            <a:pPr marL="0" indent="0" algn="l">
              <a:buNone/>
            </a:pPr>
            <a:endParaRPr lang="en-US" sz="2000" b="0" i="0" dirty="0">
              <a:solidFill>
                <a:srgbClr val="222222"/>
              </a:solidFill>
              <a:effectLst/>
            </a:endParaRPr>
          </a:p>
          <a:p>
            <a:pPr algn="l"/>
            <a:r>
              <a:rPr lang="en-US" sz="2000" b="0" i="0" dirty="0">
                <a:solidFill>
                  <a:srgbClr val="CC0099"/>
                </a:solidFill>
                <a:effectLst/>
              </a:rPr>
              <a:t>Applications of Pulse Width Modulation</a:t>
            </a:r>
          </a:p>
          <a:p>
            <a:pPr algn="l"/>
            <a:r>
              <a:rPr lang="en-US" sz="2000" b="0" i="0" dirty="0">
                <a:solidFill>
                  <a:srgbClr val="222222"/>
                </a:solidFill>
                <a:effectLst/>
              </a:rPr>
              <a:t>It is used in telecommunications, brightness controlling of light or speed controlling of fans etc.</a:t>
            </a:r>
          </a:p>
          <a:p>
            <a:endParaRPr lang="en-IN" sz="2000" dirty="0"/>
          </a:p>
        </p:txBody>
      </p:sp>
    </p:spTree>
    <p:extLst>
      <p:ext uri="{BB962C8B-B14F-4D97-AF65-F5344CB8AC3E}">
        <p14:creationId xmlns:p14="http://schemas.microsoft.com/office/powerpoint/2010/main" val="520063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215565" y="158455"/>
            <a:ext cx="4427457" cy="1386260"/>
          </a:xfrm>
        </p:spPr>
        <p:txBody>
          <a:bodyPr vert="horz" lIns="91440" tIns="45720" rIns="91440" bIns="45720" rtlCol="0" anchor="ctr">
            <a:noAutofit/>
          </a:bodyPr>
          <a:lstStyle/>
          <a:p>
            <a:r>
              <a:rPr lang="en-US" sz="3600" b="1" dirty="0">
                <a:solidFill>
                  <a:srgbClr val="C00000"/>
                </a:solidFill>
                <a:effectLst>
                  <a:outerShdw blurRad="38100" dist="38100" dir="2700000" algn="tl">
                    <a:srgbClr val="000000">
                      <a:alpha val="43137"/>
                    </a:srgbClr>
                  </a:outerShdw>
                </a:effectLst>
              </a:rPr>
              <a:t>PPM Generation</a:t>
            </a:r>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EC45F7FB-CCC3-4E75-A017-01D30437A5BC}"/>
              </a:ext>
            </a:extLst>
          </p:cNvPr>
          <p:cNvPicPr>
            <a:picLocks noChangeAspect="1"/>
          </p:cNvPicPr>
          <p:nvPr/>
        </p:nvPicPr>
        <p:blipFill>
          <a:blip r:embed="rId2"/>
          <a:stretch>
            <a:fillRect/>
          </a:stretch>
        </p:blipFill>
        <p:spPr>
          <a:xfrm>
            <a:off x="6380218" y="2823099"/>
            <a:ext cx="5362630" cy="2037641"/>
          </a:xfrm>
          <a:prstGeom prst="rect">
            <a:avLst/>
          </a:prstGeom>
        </p:spPr>
      </p:pic>
      <p:sp>
        <p:nvSpPr>
          <p:cNvPr id="12" name="TextBox 11">
            <a:extLst>
              <a:ext uri="{FF2B5EF4-FFF2-40B4-BE49-F238E27FC236}">
                <a16:creationId xmlns="" xmlns:a16="http://schemas.microsoft.com/office/drawing/2014/main" id="{FD56713A-2551-4391-8D1D-429FEF7B4E2D}"/>
              </a:ext>
            </a:extLst>
          </p:cNvPr>
          <p:cNvSpPr txBox="1"/>
          <p:nvPr/>
        </p:nvSpPr>
        <p:spPr>
          <a:xfrm>
            <a:off x="4421080" y="174274"/>
            <a:ext cx="7759630" cy="1815882"/>
          </a:xfrm>
          <a:prstGeom prst="rect">
            <a:avLst/>
          </a:prstGeom>
          <a:noFill/>
        </p:spPr>
        <p:txBody>
          <a:bodyPr wrap="square">
            <a:spAutoFit/>
          </a:bodyPr>
          <a:lstStyle/>
          <a:p>
            <a:r>
              <a:rPr lang="en-US" sz="1400" dirty="0">
                <a:solidFill>
                  <a:srgbClr val="CC0099"/>
                </a:solidFill>
              </a:rPr>
              <a:t>By varying the position of the pulses (the carrier signal) in proportion to the instantaneous values of the analog signal (the message signal).</a:t>
            </a:r>
          </a:p>
          <a:p>
            <a:r>
              <a:rPr lang="en-US" sz="1400" dirty="0"/>
              <a:t>Pulse position modulation is done in accordance with the pulse width modulated signal. </a:t>
            </a:r>
          </a:p>
          <a:p>
            <a:r>
              <a:rPr lang="en-US" sz="1400" dirty="0"/>
              <a:t>Each trailing of the pulse width modulated signal becomes the starting point for pulses in the PPM signal.</a:t>
            </a:r>
          </a:p>
          <a:p>
            <a:r>
              <a:rPr lang="en-US" sz="1400" dirty="0"/>
              <a:t>Hence, the position of these pulses is proportional to the width of the PWM pulses. </a:t>
            </a:r>
          </a:p>
          <a:p>
            <a:r>
              <a:rPr lang="en-US" sz="1400" dirty="0"/>
              <a:t>But the main disadvantage of the PPM modulation technique is, The synchronization between transmitter and receiver must be needed.</a:t>
            </a:r>
          </a:p>
        </p:txBody>
      </p:sp>
    </p:spTree>
    <p:extLst>
      <p:ext uri="{BB962C8B-B14F-4D97-AF65-F5344CB8AC3E}">
        <p14:creationId xmlns:p14="http://schemas.microsoft.com/office/powerpoint/2010/main" val="29397852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gradFill>
                  <a:gsLst>
                    <a:gs pos="0">
                      <a:srgbClr val="E30000"/>
                    </a:gs>
                    <a:gs pos="100000">
                      <a:srgbClr val="760303"/>
                    </a:gs>
                  </a:gsLst>
                  <a:lin scaled="0"/>
                </a:gradFill>
                <a:effectLst>
                  <a:outerShdw blurRad="38100" dist="38100" dir="2700000" algn="tl">
                    <a:srgbClr val="000000">
                      <a:alpha val="43137"/>
                    </a:srgbClr>
                  </a:outerShdw>
                </a:effectLst>
                <a:sym typeface="+mn-ea"/>
              </a:rPr>
              <a:t>Pulse modulation</a:t>
            </a:r>
            <a:r>
              <a:rPr lang="en-US" b="1" dirty="0">
                <a:solidFill>
                  <a:srgbClr val="002060"/>
                </a:solidFill>
                <a:effectLst>
                  <a:outerShdw blurRad="38100" dist="38100" dir="2700000" algn="tl">
                    <a:srgbClr val="000000">
                      <a:alpha val="43137"/>
                    </a:srgbClr>
                  </a:outerShdw>
                </a:effectLst>
                <a:sym typeface="+mn-ea"/>
              </a:rPr>
              <a:t>.</a:t>
            </a:r>
            <a:r>
              <a:rPr lang="en-US" dirty="0">
                <a:sym typeface="+mn-ea"/>
              </a:rPr>
              <a:t> </a:t>
            </a:r>
            <a:endParaRPr lang="en-US" dirty="0"/>
          </a:p>
        </p:txBody>
      </p:sp>
      <p:sp>
        <p:nvSpPr>
          <p:cNvPr id="3" name="Content Placeholder 2"/>
          <p:cNvSpPr>
            <a:spLocks noGrp="1"/>
          </p:cNvSpPr>
          <p:nvPr>
            <p:ph idx="1"/>
          </p:nvPr>
        </p:nvSpPr>
        <p:spPr/>
        <p:txBody>
          <a:bodyPr>
            <a:normAutofit fontScale="92500" lnSpcReduction="10000"/>
          </a:bodyPr>
          <a:lstStyle/>
          <a:p>
            <a:r>
              <a:rPr lang="en-US" dirty="0"/>
              <a:t>Pulse modulation is further divided into </a:t>
            </a:r>
          </a:p>
          <a:p>
            <a:pPr lvl="1"/>
            <a:r>
              <a:rPr lang="en-US" dirty="0"/>
              <a:t>Pulse analog and </a:t>
            </a:r>
          </a:p>
          <a:p>
            <a:pPr lvl="1"/>
            <a:r>
              <a:rPr lang="en-US" dirty="0"/>
              <a:t>Pulse digital modulation. </a:t>
            </a:r>
          </a:p>
          <a:p>
            <a:r>
              <a:rPr lang="en-US" dirty="0"/>
              <a:t>The </a:t>
            </a:r>
            <a:r>
              <a:rPr lang="en-US" dirty="0">
                <a:solidFill>
                  <a:srgbClr val="CC0099"/>
                </a:solidFill>
              </a:rPr>
              <a:t>Pulse analog modulation </a:t>
            </a:r>
            <a:r>
              <a:rPr lang="en-US" dirty="0"/>
              <a:t>techniques are mainly classified into </a:t>
            </a:r>
          </a:p>
          <a:p>
            <a:pPr lvl="1"/>
            <a:r>
              <a:rPr lang="en-US" dirty="0"/>
              <a:t>Pulse Amplitude Modulation, </a:t>
            </a:r>
          </a:p>
          <a:p>
            <a:pPr lvl="1"/>
            <a:r>
              <a:rPr lang="en-US" dirty="0"/>
              <a:t>Pulse Duration Modulation/Pulse Width Modulation, and </a:t>
            </a:r>
          </a:p>
          <a:p>
            <a:pPr lvl="1"/>
            <a:r>
              <a:rPr lang="en-US" dirty="0"/>
              <a:t>Pulse Position Modulation.</a:t>
            </a:r>
          </a:p>
          <a:p>
            <a:r>
              <a:rPr lang="en-US" dirty="0">
                <a:solidFill>
                  <a:srgbClr val="CC0099"/>
                </a:solidFill>
              </a:rPr>
              <a:t>Pulse Analog Modulation is discrete in time because of sampling but some characteristic feature of each pulse is varied in continuous manner.</a:t>
            </a:r>
          </a:p>
          <a:p>
            <a:r>
              <a:rPr lang="en-US" dirty="0"/>
              <a:t>Pulse Digital modulation is discrete amplitude and discrete time representation of signal. This is achieved by sampling quantization and coding of analog signal.</a:t>
            </a:r>
          </a:p>
          <a:p>
            <a:endParaRPr lang="en-U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215565" y="158455"/>
            <a:ext cx="4427457" cy="1386260"/>
          </a:xfrm>
        </p:spPr>
        <p:txBody>
          <a:bodyPr vert="horz" lIns="91440" tIns="45720" rIns="91440" bIns="45720" rtlCol="0" anchor="ctr">
            <a:noAutofit/>
          </a:bodyPr>
          <a:lstStyle/>
          <a:p>
            <a:r>
              <a:rPr lang="en-US" sz="3600" b="1" dirty="0">
                <a:solidFill>
                  <a:srgbClr val="C00000"/>
                </a:solidFill>
                <a:effectLst>
                  <a:outerShdw blurRad="38100" dist="38100" dir="2700000" algn="tl">
                    <a:srgbClr val="000000">
                      <a:alpha val="43137"/>
                    </a:srgbClr>
                  </a:outerShdw>
                </a:effectLst>
              </a:rPr>
              <a:t>PPM Generation</a:t>
            </a:r>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FD56713A-2551-4391-8D1D-429FEF7B4E2D}"/>
              </a:ext>
            </a:extLst>
          </p:cNvPr>
          <p:cNvSpPr txBox="1"/>
          <p:nvPr/>
        </p:nvSpPr>
        <p:spPr>
          <a:xfrm>
            <a:off x="4421080" y="174274"/>
            <a:ext cx="7759630" cy="1815882"/>
          </a:xfrm>
          <a:prstGeom prst="rect">
            <a:avLst/>
          </a:prstGeom>
          <a:noFill/>
        </p:spPr>
        <p:txBody>
          <a:bodyPr wrap="square">
            <a:spAutoFit/>
          </a:bodyPr>
          <a:lstStyle/>
          <a:p>
            <a:r>
              <a:rPr lang="en-US" sz="1400" dirty="0">
                <a:solidFill>
                  <a:srgbClr val="CC0099"/>
                </a:solidFill>
              </a:rPr>
              <a:t>By varying the position of the pulses (the carrier signal) in proportion to the instantaneous values of the analog signal (the message signal).</a:t>
            </a:r>
          </a:p>
          <a:p>
            <a:r>
              <a:rPr lang="en-US" sz="1400" dirty="0"/>
              <a:t>Pulse position modulation is done in accordance with the pulse width modulated signal. </a:t>
            </a:r>
          </a:p>
          <a:p>
            <a:r>
              <a:rPr lang="en-US" sz="1400" dirty="0"/>
              <a:t>Each trailing of the pulse width modulated signal becomes the starting point for pulses in the PPM signal.</a:t>
            </a:r>
          </a:p>
          <a:p>
            <a:r>
              <a:rPr lang="en-US" sz="1400" dirty="0"/>
              <a:t>Hence, the position of these pulses is proportional to the width of the PWM pulses. </a:t>
            </a:r>
          </a:p>
          <a:p>
            <a:r>
              <a:rPr lang="en-US" sz="1400" dirty="0"/>
              <a:t>But the main disadvantage of the PPM modulation technique is, The synchronization between transmitter and receiver must be needed.</a:t>
            </a:r>
          </a:p>
        </p:txBody>
      </p:sp>
      <p:sp>
        <p:nvSpPr>
          <p:cNvPr id="4" name="TextBox 3">
            <a:extLst>
              <a:ext uri="{FF2B5EF4-FFF2-40B4-BE49-F238E27FC236}">
                <a16:creationId xmlns="" xmlns:a16="http://schemas.microsoft.com/office/drawing/2014/main" id="{BED67795-6DF0-469D-BFE8-E1E4E2B16132}"/>
              </a:ext>
            </a:extLst>
          </p:cNvPr>
          <p:cNvSpPr txBox="1"/>
          <p:nvPr/>
        </p:nvSpPr>
        <p:spPr>
          <a:xfrm>
            <a:off x="574090" y="2529988"/>
            <a:ext cx="4699247" cy="3716658"/>
          </a:xfrm>
          <a:prstGeom prst="rect">
            <a:avLst/>
          </a:prstGeom>
          <a:noFill/>
        </p:spPr>
        <p:txBody>
          <a:bodyPr wrap="square">
            <a:spAutoFit/>
          </a:bodyPr>
          <a:lstStyle/>
          <a:p>
            <a:pPr algn="l"/>
            <a:r>
              <a:rPr lang="en-US" sz="1600" b="0" i="0" dirty="0">
                <a:solidFill>
                  <a:srgbClr val="222222"/>
                </a:solidFill>
                <a:effectLst/>
                <a:latin typeface="Arial" panose="020B0604020202020204" pitchFamily="34" charset="0"/>
              </a:rPr>
              <a:t>Here, </a:t>
            </a:r>
          </a:p>
          <a:p>
            <a:pPr marL="285750" indent="-285750" algn="l">
              <a:lnSpc>
                <a:spcPct val="200000"/>
              </a:lnSpc>
              <a:buFont typeface="Arial" panose="020B0604020202020204" pitchFamily="34" charset="0"/>
              <a:buChar char="•"/>
            </a:pPr>
            <a:r>
              <a:rPr lang="en-US" sz="1600" b="0" i="0" dirty="0">
                <a:solidFill>
                  <a:srgbClr val="222222"/>
                </a:solidFill>
                <a:effectLst/>
              </a:rPr>
              <a:t>the first image shows the modulating signal,</a:t>
            </a:r>
          </a:p>
          <a:p>
            <a:pPr marL="285750" indent="-285750" algn="l">
              <a:lnSpc>
                <a:spcPct val="200000"/>
              </a:lnSpc>
              <a:buFont typeface="Arial" panose="020B0604020202020204" pitchFamily="34" charset="0"/>
              <a:buChar char="•"/>
            </a:pPr>
            <a:r>
              <a:rPr lang="en-US" sz="1600" b="0" i="0" dirty="0">
                <a:solidFill>
                  <a:srgbClr val="222222"/>
                </a:solidFill>
                <a:effectLst/>
              </a:rPr>
              <a:t> the second one shows a carrier signal.</a:t>
            </a:r>
          </a:p>
          <a:p>
            <a:pPr marL="285750" indent="-285750" algn="l">
              <a:lnSpc>
                <a:spcPct val="200000"/>
              </a:lnSpc>
              <a:buFont typeface="Arial" panose="020B0604020202020204" pitchFamily="34" charset="0"/>
              <a:buChar char="•"/>
            </a:pPr>
            <a:r>
              <a:rPr lang="en-US" sz="1600" b="0" i="0" dirty="0">
                <a:solidFill>
                  <a:srgbClr val="222222"/>
                </a:solidFill>
                <a:effectLst/>
              </a:rPr>
              <a:t>The next one shows a PWM signal which is considered as reference for the generation of PPM</a:t>
            </a:r>
          </a:p>
          <a:p>
            <a:pPr marL="285750" indent="-285750" algn="l">
              <a:lnSpc>
                <a:spcPct val="200000"/>
              </a:lnSpc>
              <a:buFont typeface="Arial" panose="020B0604020202020204" pitchFamily="34" charset="0"/>
              <a:buChar char="•"/>
            </a:pPr>
            <a:r>
              <a:rPr lang="en-US" sz="1600" dirty="0">
                <a:solidFill>
                  <a:srgbClr val="222222"/>
                </a:solidFill>
              </a:rPr>
              <a:t>Note: </a:t>
            </a:r>
            <a:r>
              <a:rPr lang="en-US" sz="1600" b="0" i="0" dirty="0">
                <a:solidFill>
                  <a:srgbClr val="222222"/>
                </a:solidFill>
                <a:effectLst/>
              </a:rPr>
              <a:t>In last figure , the Trailing ending of the PWM pulse and the (leading)beginning of PPM pulse is coinciding.</a:t>
            </a:r>
          </a:p>
        </p:txBody>
      </p:sp>
      <p:pic>
        <p:nvPicPr>
          <p:cNvPr id="5" name="Picture 4">
            <a:extLst>
              <a:ext uri="{FF2B5EF4-FFF2-40B4-BE49-F238E27FC236}">
                <a16:creationId xmlns="" xmlns:a16="http://schemas.microsoft.com/office/drawing/2014/main" id="{49D1DEB6-F5C0-4DE1-B752-B44E0B610995}"/>
              </a:ext>
            </a:extLst>
          </p:cNvPr>
          <p:cNvPicPr>
            <a:picLocks noChangeAspect="1"/>
          </p:cNvPicPr>
          <p:nvPr/>
        </p:nvPicPr>
        <p:blipFill>
          <a:blip r:embed="rId2"/>
          <a:stretch>
            <a:fillRect/>
          </a:stretch>
        </p:blipFill>
        <p:spPr>
          <a:xfrm>
            <a:off x="7217740" y="2471130"/>
            <a:ext cx="3875299" cy="3882345"/>
          </a:xfrm>
          <a:prstGeom prst="rect">
            <a:avLst/>
          </a:prstGeom>
        </p:spPr>
      </p:pic>
    </p:spTree>
    <p:extLst>
      <p:ext uri="{BB962C8B-B14F-4D97-AF65-F5344CB8AC3E}">
        <p14:creationId xmlns:p14="http://schemas.microsoft.com/office/powerpoint/2010/main" val="3649056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6827875-CE6E-4DC0-8E2B-AF2CA01E5220}"/>
              </a:ext>
            </a:extLst>
          </p:cNvPr>
          <p:cNvSpPr>
            <a:spLocks noGrp="1"/>
          </p:cNvSpPr>
          <p:nvPr>
            <p:ph type="title"/>
          </p:nvPr>
        </p:nvSpPr>
        <p:spPr/>
        <p:txBody>
          <a:bodyPr/>
          <a:lstStyle/>
          <a:p>
            <a:r>
              <a:rPr lang="en-SG" b="1" dirty="0">
                <a:solidFill>
                  <a:srgbClr val="C00000"/>
                </a:solidFill>
                <a:effectLst>
                  <a:outerShdw blurRad="38100" dist="38100" dir="2700000" algn="tl">
                    <a:srgbClr val="000000">
                      <a:alpha val="43137"/>
                    </a:srgbClr>
                  </a:outerShdw>
                </a:effectLst>
              </a:rPr>
              <a:t>PPM Generation using Timer</a:t>
            </a:r>
            <a:endParaRPr lang="en-IN" b="1" dirty="0">
              <a:solidFill>
                <a:srgbClr val="C00000"/>
              </a:solidFill>
              <a:effectLst>
                <a:outerShdw blurRad="38100" dist="38100" dir="2700000" algn="tl">
                  <a:srgbClr val="000000">
                    <a:alpha val="43137"/>
                  </a:srgbClr>
                </a:outerShdw>
              </a:effectLst>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688" y="1855694"/>
            <a:ext cx="50006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10202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215565" y="158455"/>
            <a:ext cx="4427457" cy="1386260"/>
          </a:xfrm>
        </p:spPr>
        <p:txBody>
          <a:bodyPr vert="horz" lIns="91440" tIns="45720" rIns="91440" bIns="45720" rtlCol="0" anchor="ctr">
            <a:noAutofit/>
          </a:bodyPr>
          <a:lstStyle/>
          <a:p>
            <a:r>
              <a:rPr lang="en-US" sz="3600" b="1" dirty="0">
                <a:solidFill>
                  <a:srgbClr val="C00000"/>
                </a:solidFill>
                <a:effectLst>
                  <a:outerShdw blurRad="38100" dist="38100" dir="2700000" algn="tl">
                    <a:srgbClr val="000000">
                      <a:alpha val="43137"/>
                    </a:srgbClr>
                  </a:outerShdw>
                </a:effectLst>
              </a:rPr>
              <a:t>PPM Detector</a:t>
            </a:r>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FD56713A-2551-4391-8D1D-429FEF7B4E2D}"/>
              </a:ext>
            </a:extLst>
          </p:cNvPr>
          <p:cNvSpPr txBox="1"/>
          <p:nvPr/>
        </p:nvSpPr>
        <p:spPr>
          <a:xfrm>
            <a:off x="4421080" y="174274"/>
            <a:ext cx="7759630" cy="1815882"/>
          </a:xfrm>
          <a:prstGeom prst="rect">
            <a:avLst/>
          </a:prstGeom>
          <a:noFill/>
        </p:spPr>
        <p:txBody>
          <a:bodyPr wrap="square">
            <a:spAutoFit/>
          </a:bodyPr>
          <a:lstStyle/>
          <a:p>
            <a:r>
              <a:rPr lang="en-US" sz="1400" dirty="0">
                <a:solidFill>
                  <a:srgbClr val="CC0099"/>
                </a:solidFill>
              </a:rPr>
              <a:t>By varying the position of the pulses (the carrier signal) in proportion to the instantaneous values of the analog signal (the message signal).</a:t>
            </a:r>
          </a:p>
          <a:p>
            <a:r>
              <a:rPr lang="en-US" sz="1400" dirty="0"/>
              <a:t>Pulse position modulation is done in accordance with the pulse width modulated signal. </a:t>
            </a:r>
          </a:p>
          <a:p>
            <a:r>
              <a:rPr lang="en-US" sz="1400" dirty="0"/>
              <a:t>Each trailing of the pulse width modulated signal becomes the starting point for pulses in the PPM signal.</a:t>
            </a:r>
          </a:p>
          <a:p>
            <a:r>
              <a:rPr lang="en-US" sz="1400" dirty="0"/>
              <a:t>Hence, the position of these pulses is proportional to the width of the PWM pulses. </a:t>
            </a:r>
          </a:p>
          <a:p>
            <a:r>
              <a:rPr lang="en-US" sz="1400" dirty="0"/>
              <a:t>But the main disadvantage of the PPM modulation technique is, The synchronization between transmitter and receiver must be needed.</a:t>
            </a:r>
          </a:p>
        </p:txBody>
      </p:sp>
      <p:pic>
        <p:nvPicPr>
          <p:cNvPr id="9" name="Content Placeholder 7" descr="A screenshot of a cell phone&#10;&#10;Description automatically generated">
            <a:extLst>
              <a:ext uri="{FF2B5EF4-FFF2-40B4-BE49-F238E27FC236}">
                <a16:creationId xmlns="" xmlns:a16="http://schemas.microsoft.com/office/drawing/2014/main" id="{BF591BB9-7F73-44E5-82B4-567E40873F4B}"/>
              </a:ext>
            </a:extLst>
          </p:cNvPr>
          <p:cNvPicPr>
            <a:picLocks noChangeAspect="1"/>
          </p:cNvPicPr>
          <p:nvPr/>
        </p:nvPicPr>
        <p:blipFill rotWithShape="1">
          <a:blip r:embed="rId2"/>
          <a:srcRect r="-1" b="12518"/>
          <a:stretch/>
        </p:blipFill>
        <p:spPr>
          <a:xfrm>
            <a:off x="6467707" y="3701231"/>
            <a:ext cx="5150203" cy="1374172"/>
          </a:xfrm>
          <a:prstGeom prst="rect">
            <a:avLst/>
          </a:prstGeom>
        </p:spPr>
      </p:pic>
      <p:sp>
        <p:nvSpPr>
          <p:cNvPr id="10" name="Content Placeholder 5">
            <a:extLst>
              <a:ext uri="{FF2B5EF4-FFF2-40B4-BE49-F238E27FC236}">
                <a16:creationId xmlns="" xmlns:a16="http://schemas.microsoft.com/office/drawing/2014/main" id="{21BE3FD4-D154-47BA-A56B-A4650557B021}"/>
              </a:ext>
            </a:extLst>
          </p:cNvPr>
          <p:cNvSpPr>
            <a:spLocks noGrp="1"/>
          </p:cNvSpPr>
          <p:nvPr>
            <p:ph sz="half" idx="1"/>
          </p:nvPr>
        </p:nvSpPr>
        <p:spPr>
          <a:xfrm>
            <a:off x="344053" y="2656451"/>
            <a:ext cx="5587014" cy="3564614"/>
          </a:xfrm>
        </p:spPr>
        <p:txBody>
          <a:bodyPr vert="horz" lIns="91440" tIns="45720" rIns="91440" bIns="45720" rtlCol="0" anchor="ctr">
            <a:normAutofit/>
          </a:bodyPr>
          <a:lstStyle/>
          <a:p>
            <a:pPr algn="just"/>
            <a:r>
              <a:rPr lang="en-US" sz="1400" b="0" i="0" dirty="0">
                <a:effectLst/>
              </a:rPr>
              <a:t>The figure shows that the demodulation circuit consists of a pulse generator,</a:t>
            </a:r>
            <a:r>
              <a:rPr lang="en-US" sz="1400" b="1" i="0" dirty="0">
                <a:effectLst/>
              </a:rPr>
              <a:t> SR flip-flop</a:t>
            </a:r>
            <a:r>
              <a:rPr lang="en-US" sz="1400" b="0" i="0" dirty="0">
                <a:effectLst/>
              </a:rPr>
              <a:t>, reference pulse generator and a PWM demodulator.</a:t>
            </a:r>
          </a:p>
          <a:p>
            <a:pPr algn="just"/>
            <a:r>
              <a:rPr lang="en-US" sz="1400" b="0" i="0" dirty="0">
                <a:effectLst/>
              </a:rPr>
              <a:t>The PPM signal transmitted from the modulation circuit gets distorted by the noise during transmission. This distorted PPM signal reaches the demodulator circuit. </a:t>
            </a:r>
            <a:r>
              <a:rPr lang="en-US" sz="1400" b="0" i="0" dirty="0" smtClean="0">
                <a:effectLst/>
              </a:rPr>
              <a:t>These</a:t>
            </a:r>
            <a:r>
              <a:rPr lang="en-US" sz="1400" b="0" i="0" dirty="0">
                <a:effectLst/>
              </a:rPr>
              <a:t> </a:t>
            </a:r>
            <a:r>
              <a:rPr lang="en-US" sz="1400" b="1" i="0" dirty="0">
                <a:effectLst/>
              </a:rPr>
              <a:t>set and reset signals generate a PWM signal</a:t>
            </a:r>
            <a:r>
              <a:rPr lang="en-US" sz="1400" b="0" i="0" dirty="0">
                <a:effectLst/>
              </a:rPr>
              <a:t> at the output of the flip-flop. This PWM signal is then further processed in order to provide the original message signal.</a:t>
            </a:r>
          </a:p>
          <a:p>
            <a:endParaRPr lang="en-US" sz="1100" dirty="0"/>
          </a:p>
        </p:txBody>
      </p:sp>
    </p:spTree>
    <p:extLst>
      <p:ext uri="{BB962C8B-B14F-4D97-AF65-F5344CB8AC3E}">
        <p14:creationId xmlns:p14="http://schemas.microsoft.com/office/powerpoint/2010/main" val="1053019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 xmlns:a16="http://schemas.microsoft.com/office/drawing/2014/main" id="{70608679-D386-4501-AB8D-DFF2B2B5CD7D}"/>
              </a:ext>
            </a:extLst>
          </p:cNvPr>
          <p:cNvSpPr>
            <a:spLocks noGrp="1"/>
          </p:cNvSpPr>
          <p:nvPr>
            <p:ph type="title"/>
          </p:nvPr>
        </p:nvSpPr>
        <p:spPr/>
        <p:txBody>
          <a:bodyPr>
            <a:normAutofit/>
          </a:bodyPr>
          <a:lstStyle/>
          <a:p>
            <a:r>
              <a:rPr lang="en-US" sz="3200" b="1" i="0" dirty="0">
                <a:solidFill>
                  <a:srgbClr val="C00000"/>
                </a:solidFill>
                <a:effectLst>
                  <a:outerShdw blurRad="38100" dist="38100" dir="2700000" algn="tl">
                    <a:srgbClr val="000000">
                      <a:alpha val="43137"/>
                    </a:srgbClr>
                  </a:outerShdw>
                </a:effectLst>
                <a:latin typeface="+mn-lt"/>
              </a:rPr>
              <a:t>Advantages  and Disadvantages of Pulse Position Modulation</a:t>
            </a:r>
            <a:endParaRPr lang="en-IN" sz="3200" dirty="0"/>
          </a:p>
        </p:txBody>
      </p:sp>
      <p:sp>
        <p:nvSpPr>
          <p:cNvPr id="28" name="Content Placeholder 9">
            <a:extLst>
              <a:ext uri="{FF2B5EF4-FFF2-40B4-BE49-F238E27FC236}">
                <a16:creationId xmlns="" xmlns:a16="http://schemas.microsoft.com/office/drawing/2014/main" id="{2CCD96F2-E0F6-49CC-AC41-3ECFCA3D9739}"/>
              </a:ext>
            </a:extLst>
          </p:cNvPr>
          <p:cNvSpPr>
            <a:spLocks noGrp="1"/>
          </p:cNvSpPr>
          <p:nvPr>
            <p:ph idx="1"/>
          </p:nvPr>
        </p:nvSpPr>
        <p:spPr>
          <a:xfrm>
            <a:off x="838200" y="1447060"/>
            <a:ext cx="10515600" cy="4729903"/>
          </a:xfrm>
        </p:spPr>
        <p:txBody>
          <a:bodyPr vert="horz" lIns="91440" tIns="45720" rIns="91440" bIns="45720" rtlCol="0">
            <a:normAutofit/>
          </a:bodyPr>
          <a:lstStyle/>
          <a:p>
            <a:r>
              <a:rPr lang="en-US" sz="1800" b="1" i="0" dirty="0">
                <a:solidFill>
                  <a:srgbClr val="CC0099"/>
                </a:solidFill>
                <a:effectLst/>
              </a:rPr>
              <a:t>Advantages of Pulse Position Modulation</a:t>
            </a:r>
          </a:p>
          <a:p>
            <a:r>
              <a:rPr lang="en-US" sz="1800" b="0" i="0" dirty="0">
                <a:effectLst/>
              </a:rPr>
              <a:t>Similar to PWM, PPM also shows better noise immunity as compared to</a:t>
            </a:r>
            <a:r>
              <a:rPr lang="en-US" sz="1800" b="0" i="0" u="none" strike="noStrike" dirty="0">
                <a:effectLst/>
                <a:hlinkClick r:id="rId2"/>
              </a:rPr>
              <a:t> PAM</a:t>
            </a:r>
            <a:r>
              <a:rPr lang="en-US" sz="1800" b="0" i="0" dirty="0">
                <a:effectLst/>
              </a:rPr>
              <a:t>. This is so because information content is present in the position of the pulses rather than amplitude.</a:t>
            </a:r>
          </a:p>
          <a:p>
            <a:r>
              <a:rPr lang="en-US" sz="1800" b="0" i="0" dirty="0">
                <a:effectLst/>
              </a:rPr>
              <a:t>As the amplitude and width of the pulses remain constant. Thus the transmission power also remains constant and does not show variation.</a:t>
            </a:r>
          </a:p>
          <a:p>
            <a:r>
              <a:rPr lang="en-US" sz="1800" b="0" i="0" dirty="0">
                <a:effectLst/>
              </a:rPr>
              <a:t>Recovering a PPM signal from distorted PPM is quite easy.</a:t>
            </a:r>
          </a:p>
          <a:p>
            <a:r>
              <a:rPr lang="en-US" sz="1800" b="0" i="0" dirty="0">
                <a:effectLst/>
              </a:rPr>
              <a:t>Interference due to noise in more minimal than PAM and PWM.</a:t>
            </a:r>
          </a:p>
          <a:p>
            <a:r>
              <a:rPr lang="en-US" sz="1800" b="0" i="0" dirty="0">
                <a:solidFill>
                  <a:srgbClr val="CC0099"/>
                </a:solidFill>
                <a:effectLst>
                  <a:outerShdw blurRad="38100" dist="38100" dir="2700000" algn="tl">
                    <a:srgbClr val="000000">
                      <a:alpha val="43137"/>
                    </a:srgbClr>
                  </a:outerShdw>
                </a:effectLst>
              </a:rPr>
              <a:t>Disadvantages of Pulse Position Modulation</a:t>
            </a:r>
          </a:p>
          <a:p>
            <a:r>
              <a:rPr lang="en-US" sz="1800" b="0" i="0" dirty="0">
                <a:effectLst/>
              </a:rPr>
              <a:t>In order to have proper detection of the signal at the receiver, transmitter and receiver must be in synchronization.</a:t>
            </a:r>
          </a:p>
          <a:p>
            <a:r>
              <a:rPr lang="en-US" sz="1800" b="0" i="0" dirty="0">
                <a:effectLst/>
              </a:rPr>
              <a:t>The bandwidth requirement is large.</a:t>
            </a:r>
          </a:p>
          <a:p>
            <a:r>
              <a:rPr lang="en-US" sz="1800" b="0" i="0" dirty="0">
                <a:solidFill>
                  <a:srgbClr val="CC0099"/>
                </a:solidFill>
                <a:effectLst>
                  <a:outerShdw blurRad="38100" dist="38100" dir="2700000" algn="tl">
                    <a:srgbClr val="000000">
                      <a:alpha val="43137"/>
                    </a:srgbClr>
                  </a:outerShdw>
                </a:effectLst>
              </a:rPr>
              <a:t>Applications of Pulse Position Modulation</a:t>
            </a:r>
          </a:p>
          <a:p>
            <a:r>
              <a:rPr lang="en-US" sz="1800" b="0" i="0" dirty="0">
                <a:effectLst/>
              </a:rPr>
              <a:t>The technique is used in an optical communication system, in radio control and in military applications.</a:t>
            </a:r>
          </a:p>
        </p:txBody>
      </p:sp>
    </p:spTree>
    <p:extLst>
      <p:ext uri="{BB962C8B-B14F-4D97-AF65-F5344CB8AC3E}">
        <p14:creationId xmlns:p14="http://schemas.microsoft.com/office/powerpoint/2010/main" val="3289562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 xmlns:a16="http://schemas.microsoft.com/office/drawing/2014/main" id="{664E23E2-7440-4E36-A67B-0F88C5F7E1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 xmlns:a16="http://schemas.microsoft.com/office/drawing/2014/main" id="{B06949AE-010D-4C18-8AED-7872085ADD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7090"/>
            <a:ext cx="5458121" cy="5897880"/>
          </a:xfrm>
          <a:prstGeom prst="rect">
            <a:avLst/>
          </a:prstGeom>
          <a:solidFill>
            <a:srgbClr val="FFFFFF"/>
          </a:solidFill>
          <a:ln w="19050">
            <a:solidFill>
              <a:srgbClr val="F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map&#10;&#10;Description automatically generated">
            <a:extLst>
              <a:ext uri="{FF2B5EF4-FFF2-40B4-BE49-F238E27FC236}">
                <a16:creationId xmlns="" xmlns:a16="http://schemas.microsoft.com/office/drawing/2014/main" id="{E5641F91-C02D-4678-8479-36D6E5AA6825}"/>
              </a:ext>
            </a:extLst>
          </p:cNvPr>
          <p:cNvPicPr>
            <a:picLocks noChangeAspect="1"/>
          </p:cNvPicPr>
          <p:nvPr/>
        </p:nvPicPr>
        <p:blipFill>
          <a:blip r:embed="rId2"/>
          <a:stretch>
            <a:fillRect/>
          </a:stretch>
        </p:blipFill>
        <p:spPr>
          <a:xfrm>
            <a:off x="641180" y="1589308"/>
            <a:ext cx="5129784" cy="3693444"/>
          </a:xfrm>
          <a:prstGeom prst="rect">
            <a:avLst/>
          </a:prstGeom>
        </p:spPr>
      </p:pic>
      <p:sp>
        <p:nvSpPr>
          <p:cNvPr id="18" name="Rectangle 13">
            <a:extLst>
              <a:ext uri="{FF2B5EF4-FFF2-40B4-BE49-F238E27FC236}">
                <a16:creationId xmlns="" xmlns:a16="http://schemas.microsoft.com/office/drawing/2014/main" id="{FE54AADB-50C7-4293-94C0-27361A32B8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6866" y="480060"/>
            <a:ext cx="5458121" cy="5897880"/>
          </a:xfrm>
          <a:prstGeom prst="rect">
            <a:avLst/>
          </a:prstGeom>
          <a:solidFill>
            <a:srgbClr val="FFFFFF"/>
          </a:solidFill>
          <a:ln w="19050">
            <a:solidFill>
              <a:srgbClr val="F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p:cNvPicPr>
            <a:picLocks noChangeAspect="1"/>
          </p:cNvPicPr>
          <p:nvPr/>
        </p:nvPicPr>
        <p:blipFill>
          <a:blip r:embed="rId3"/>
          <a:stretch>
            <a:fillRect/>
          </a:stretch>
        </p:blipFill>
        <p:spPr>
          <a:xfrm>
            <a:off x="6421034" y="1630146"/>
            <a:ext cx="5129784" cy="3597708"/>
          </a:xfrm>
          <a:prstGeom prst="rect">
            <a:avLst/>
          </a:prstGeom>
        </p:spPr>
      </p:pic>
    </p:spTree>
    <p:extLst>
      <p:ext uri="{BB962C8B-B14F-4D97-AF65-F5344CB8AC3E}">
        <p14:creationId xmlns:p14="http://schemas.microsoft.com/office/powerpoint/2010/main" val="29915952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664E23E2-7440-4E36-A67B-0F88C5F7E1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06949AE-010D-4C18-8AED-7872085ADD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709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53C1D0B3-ABEA-4428-B55B-F4128D48B68B}"/>
              </a:ext>
            </a:extLst>
          </p:cNvPr>
          <p:cNvPicPr>
            <a:picLocks noChangeAspect="1"/>
          </p:cNvPicPr>
          <p:nvPr/>
        </p:nvPicPr>
        <p:blipFill>
          <a:blip r:embed="rId2"/>
          <a:stretch>
            <a:fillRect/>
          </a:stretch>
        </p:blipFill>
        <p:spPr>
          <a:xfrm>
            <a:off x="641180" y="1749613"/>
            <a:ext cx="5129784" cy="3372833"/>
          </a:xfrm>
          <a:prstGeom prst="rect">
            <a:avLst/>
          </a:prstGeom>
        </p:spPr>
      </p:pic>
      <p:sp>
        <p:nvSpPr>
          <p:cNvPr id="16" name="Rectangle 15">
            <a:extLst>
              <a:ext uri="{FF2B5EF4-FFF2-40B4-BE49-F238E27FC236}">
                <a16:creationId xmlns="" xmlns:a16="http://schemas.microsoft.com/office/drawing/2014/main" id="{FE54AADB-50C7-4293-94C0-27361A32B8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6866" y="48006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7353ACE4-7767-4C5E-8372-1E267D541EAF}"/>
              </a:ext>
            </a:extLst>
          </p:cNvPr>
          <p:cNvPicPr>
            <a:picLocks noChangeAspect="1"/>
          </p:cNvPicPr>
          <p:nvPr/>
        </p:nvPicPr>
        <p:blipFill>
          <a:blip r:embed="rId3"/>
          <a:stretch>
            <a:fillRect/>
          </a:stretch>
        </p:blipFill>
        <p:spPr>
          <a:xfrm>
            <a:off x="6421034" y="1774645"/>
            <a:ext cx="5129784" cy="3308710"/>
          </a:xfrm>
          <a:prstGeom prst="rect">
            <a:avLst/>
          </a:prstGeom>
        </p:spPr>
      </p:pic>
    </p:spTree>
    <p:extLst>
      <p:ext uri="{BB962C8B-B14F-4D97-AF65-F5344CB8AC3E}">
        <p14:creationId xmlns:p14="http://schemas.microsoft.com/office/powerpoint/2010/main" val="2848609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 xmlns:a16="http://schemas.microsoft.com/office/drawing/2014/main" id="{664E23E2-7440-4E36-A67B-0F88C5F7E1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B06949AE-010D-4C18-8AED-7872085ADD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7090"/>
            <a:ext cx="5458121" cy="5897880"/>
          </a:xfrm>
          <a:prstGeom prst="rect">
            <a:avLst/>
          </a:prstGeom>
          <a:solidFill>
            <a:srgbClr val="FFFFFF"/>
          </a:solidFill>
          <a:ln w="19050">
            <a:solidFill>
              <a:srgbClr val="FFB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FE54AADB-50C7-4293-94C0-27361A32B8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6866" y="480060"/>
            <a:ext cx="5458121" cy="5897880"/>
          </a:xfrm>
          <a:prstGeom prst="rect">
            <a:avLst/>
          </a:prstGeom>
          <a:solidFill>
            <a:srgbClr val="FFFFFF"/>
          </a:solidFill>
          <a:ln w="19050">
            <a:solidFill>
              <a:srgbClr val="FFB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984BA8EB-748C-405B-BF1D-6A01E51A8987}"/>
              </a:ext>
            </a:extLst>
          </p:cNvPr>
          <p:cNvPicPr>
            <a:picLocks noChangeAspect="1"/>
          </p:cNvPicPr>
          <p:nvPr/>
        </p:nvPicPr>
        <p:blipFill>
          <a:blip r:embed="rId2"/>
          <a:stretch>
            <a:fillRect/>
          </a:stretch>
        </p:blipFill>
        <p:spPr>
          <a:xfrm>
            <a:off x="805349" y="940243"/>
            <a:ext cx="5129784" cy="3834513"/>
          </a:xfrm>
          <a:prstGeom prst="rect">
            <a:avLst/>
          </a:prstGeom>
        </p:spPr>
      </p:pic>
      <p:pic>
        <p:nvPicPr>
          <p:cNvPr id="2" name="Picture 1">
            <a:extLst>
              <a:ext uri="{FF2B5EF4-FFF2-40B4-BE49-F238E27FC236}">
                <a16:creationId xmlns="" xmlns:a16="http://schemas.microsoft.com/office/drawing/2014/main" id="{B47EF92B-DD9C-40D2-BD22-87EC8975C89D}"/>
              </a:ext>
            </a:extLst>
          </p:cNvPr>
          <p:cNvPicPr>
            <a:picLocks noChangeAspect="1"/>
          </p:cNvPicPr>
          <p:nvPr/>
        </p:nvPicPr>
        <p:blipFill>
          <a:blip r:embed="rId3"/>
          <a:stretch>
            <a:fillRect/>
          </a:stretch>
        </p:blipFill>
        <p:spPr>
          <a:xfrm>
            <a:off x="6421034" y="908181"/>
            <a:ext cx="5129784" cy="3898635"/>
          </a:xfrm>
          <a:prstGeom prst="rect">
            <a:avLst/>
          </a:prstGeom>
        </p:spPr>
      </p:pic>
    </p:spTree>
    <p:extLst>
      <p:ext uri="{BB962C8B-B14F-4D97-AF65-F5344CB8AC3E}">
        <p14:creationId xmlns:p14="http://schemas.microsoft.com/office/powerpoint/2010/main" val="1210131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00" dirty="0">
                <a:solidFill>
                  <a:srgbClr val="C00000"/>
                </a:solidFill>
                <a:effectLst>
                  <a:outerShdw blurRad="38100" dist="38100" dir="2700000" algn="tl">
                    <a:srgbClr val="000000">
                      <a:alpha val="43137"/>
                    </a:srgbClr>
                  </a:outerShdw>
                </a:effectLst>
                <a:latin typeface="+mn-lt"/>
              </a:rPr>
              <a:t>Pulse Code Modulation (PCM)</a:t>
            </a:r>
          </a:p>
        </p:txBody>
      </p:sp>
      <p:sp>
        <p:nvSpPr>
          <p:cNvPr id="3" name="Content Placeholder 2"/>
          <p:cNvSpPr>
            <a:spLocks noGrp="1"/>
          </p:cNvSpPr>
          <p:nvPr>
            <p:ph idx="1"/>
          </p:nvPr>
        </p:nvSpPr>
        <p:spPr>
          <a:xfrm>
            <a:off x="838200" y="1482571"/>
            <a:ext cx="10515600" cy="4694392"/>
          </a:xfrm>
        </p:spPr>
        <p:txBody>
          <a:bodyPr anchor="ctr">
            <a:normAutofit/>
          </a:bodyPr>
          <a:lstStyle/>
          <a:p>
            <a:r>
              <a:rPr lang="en-US" sz="2200" dirty="0"/>
              <a:t>This type of modulation is different from all modulations learnt so far. </a:t>
            </a:r>
          </a:p>
          <a:p>
            <a:r>
              <a:rPr lang="en-US" sz="2200" dirty="0"/>
              <a:t>The signals here are sampled and sent in pulse form.</a:t>
            </a:r>
          </a:p>
          <a:p>
            <a:r>
              <a:rPr lang="en-US" sz="2200" dirty="0"/>
              <a:t> A common feature among other techniques is that pulse code modulation also uses sampling technique. </a:t>
            </a:r>
          </a:p>
          <a:p>
            <a:r>
              <a:rPr lang="en-US" sz="2200" dirty="0"/>
              <a:t>In this case, instead of sending a pulse train which is capable of continuously varying parameters, this type of generator produces a series of numbers or digits. Each digit in it represents the appropriate length of the sample at a particular instant.</a:t>
            </a:r>
            <a:r>
              <a:rPr lang="en-US" sz="2000" dirty="0"/>
              <a:t> </a:t>
            </a:r>
          </a:p>
          <a:p>
            <a:r>
              <a:rPr lang="en-US" sz="2000" dirty="0"/>
              <a:t>The transmitter section of a Pulse Code Modulator circuit consists of Sampling, Quantizing and Encoding, which are performed in the analog-to-digital converter section. The low pass filter (anti-aliasing filter) prior to sampling prevents aliasing of the message signal.</a:t>
            </a:r>
          </a:p>
          <a:p>
            <a:r>
              <a:rPr lang="en-US" sz="2000" dirty="0"/>
              <a:t>The basic operations in the receiver section are regeneration of impaired signals, decoding, and reconstruction of the quantized pulse train. The following figure is the block diagram of PCM which represents the basic elements of both the transmitter and the receiver sections.</a:t>
            </a:r>
          </a:p>
          <a:p>
            <a:endParaRPr lang="en-US" sz="2200" dirty="0"/>
          </a:p>
        </p:txBody>
      </p:sp>
    </p:spTree>
    <p:extLst>
      <p:ext uri="{BB962C8B-B14F-4D97-AF65-F5344CB8AC3E}">
        <p14:creationId xmlns:p14="http://schemas.microsoft.com/office/powerpoint/2010/main" val="394207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9E942818-A71B-4821-87BB-F725F0AA72D8}"/>
              </a:ext>
            </a:extLst>
          </p:cNvPr>
          <p:cNvSpPr txBox="1"/>
          <p:nvPr/>
        </p:nvSpPr>
        <p:spPr>
          <a:xfrm>
            <a:off x="937785" y="281933"/>
            <a:ext cx="10210800" cy="107899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dirty="0">
                <a:solidFill>
                  <a:srgbClr val="C00000"/>
                </a:solidFill>
                <a:effectLst>
                  <a:outerShdw blurRad="38100" dist="38100" dir="2700000" algn="tl">
                    <a:srgbClr val="000000">
                      <a:alpha val="43137"/>
                    </a:srgbClr>
                  </a:outerShdw>
                </a:effectLst>
                <a:latin typeface="+mj-lt"/>
                <a:ea typeface="+mj-ea"/>
                <a:cs typeface="+mj-cs"/>
              </a:rPr>
              <a:t>Block diagram of PCM </a:t>
            </a:r>
          </a:p>
        </p:txBody>
      </p:sp>
      <p:sp>
        <p:nvSpPr>
          <p:cNvPr id="22" name="Rectangle 18">
            <a:extLst>
              <a:ext uri="{FF2B5EF4-FFF2-40B4-BE49-F238E27FC236}">
                <a16:creationId xmlns="" xmlns:a16="http://schemas.microsoft.com/office/drawing/2014/main" id="{70BDD0CE-06A4-404B-8A13-580229C1C9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6">
            <a:extLst>
              <a:ext uri="{FF2B5EF4-FFF2-40B4-BE49-F238E27FC236}">
                <a16:creationId xmlns="" xmlns:a16="http://schemas.microsoft.com/office/drawing/2014/main" id="{EE9899FA-8881-472C-AA59-D08A89CA8A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piece of paper&#10;&#10;Description automatically generated">
            <a:extLst>
              <a:ext uri="{FF2B5EF4-FFF2-40B4-BE49-F238E27FC236}">
                <a16:creationId xmlns="" xmlns:a16="http://schemas.microsoft.com/office/drawing/2014/main" id="{7A3EA41E-6AD3-49B3-B618-D314E13C9C39}"/>
              </a:ext>
            </a:extLst>
          </p:cNvPr>
          <p:cNvPicPr>
            <a:picLocks noChangeAspect="1"/>
          </p:cNvPicPr>
          <p:nvPr/>
        </p:nvPicPr>
        <p:blipFill>
          <a:blip r:embed="rId2"/>
          <a:stretch>
            <a:fillRect/>
          </a:stretch>
        </p:blipFill>
        <p:spPr>
          <a:xfrm>
            <a:off x="937785" y="2742397"/>
            <a:ext cx="4377061" cy="3291840"/>
          </a:xfrm>
          <a:prstGeom prst="rect">
            <a:avLst/>
          </a:prstGeom>
        </p:spPr>
      </p:pic>
      <p:sp>
        <p:nvSpPr>
          <p:cNvPr id="23" name="Rounded Rectangle 16">
            <a:extLst>
              <a:ext uri="{FF2B5EF4-FFF2-40B4-BE49-F238E27FC236}">
                <a16:creationId xmlns="" xmlns:a16="http://schemas.microsoft.com/office/drawing/2014/main" id="{080B7D90-3DF1-4514-B26D-616BE35553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p:cNvPicPr>
            <a:picLocks noChangeAspect="1"/>
          </p:cNvPicPr>
          <p:nvPr/>
        </p:nvPicPr>
        <p:blipFill>
          <a:blip r:embed="rId3"/>
          <a:stretch>
            <a:fillRect/>
          </a:stretch>
        </p:blipFill>
        <p:spPr>
          <a:xfrm>
            <a:off x="6680293" y="2744731"/>
            <a:ext cx="4770782" cy="3291840"/>
          </a:xfrm>
          <a:prstGeom prst="rect">
            <a:avLst/>
          </a:prstGeom>
        </p:spPr>
      </p:pic>
    </p:spTree>
    <p:extLst>
      <p:ext uri="{BB962C8B-B14F-4D97-AF65-F5344CB8AC3E}">
        <p14:creationId xmlns:p14="http://schemas.microsoft.com/office/powerpoint/2010/main" val="6085983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1825"/>
            <a:ext cx="10515600" cy="1325563"/>
          </a:xfrm>
        </p:spPr>
        <p:txBody>
          <a:bodyPr>
            <a:normAutofit/>
          </a:bodyPr>
          <a:lstStyle/>
          <a:p>
            <a:endParaRPr lang="en-US" dirty="0"/>
          </a:p>
        </p:txBody>
      </p:sp>
      <p:sp>
        <p:nvSpPr>
          <p:cNvPr id="3" name="Content Placeholder 2"/>
          <p:cNvSpPr>
            <a:spLocks noGrp="1"/>
          </p:cNvSpPr>
          <p:nvPr>
            <p:ph idx="1"/>
          </p:nvPr>
        </p:nvSpPr>
        <p:spPr>
          <a:xfrm>
            <a:off x="838200" y="2057400"/>
            <a:ext cx="10515600" cy="3871762"/>
          </a:xfrm>
        </p:spPr>
        <p:txBody>
          <a:bodyPr>
            <a:normAutofit/>
          </a:bodyPr>
          <a:lstStyle/>
          <a:p>
            <a:pPr marL="0" indent="0">
              <a:buNone/>
            </a:pPr>
            <a:r>
              <a:rPr lang="en-US" sz="2200" dirty="0">
                <a:solidFill>
                  <a:srgbClr val="C00000"/>
                </a:solidFill>
              </a:rPr>
              <a:t>Low Pass Filter (LPF)</a:t>
            </a:r>
          </a:p>
          <a:p>
            <a:r>
              <a:rPr lang="en-US" sz="2200" dirty="0"/>
              <a:t>This filter eliminates the high frequency components present in the input analog signal which is greater than the highest frequency of the message signal, to avoid aliasing of the message signal.</a:t>
            </a:r>
          </a:p>
          <a:p>
            <a:endParaRPr lang="en-US" sz="2200" dirty="0"/>
          </a:p>
          <a:p>
            <a:pPr marL="0" indent="0">
              <a:buNone/>
            </a:pPr>
            <a:r>
              <a:rPr lang="en-US" sz="2200" dirty="0">
                <a:solidFill>
                  <a:srgbClr val="C00000"/>
                </a:solidFill>
              </a:rPr>
              <a:t>Sampler</a:t>
            </a:r>
          </a:p>
          <a:p>
            <a:r>
              <a:rPr lang="en-US" sz="2200" dirty="0"/>
              <a:t>This is the circuit which uses the technique that helps to collect the sample data at instantaneous values of the message signal, so as to reconstruct the original signal. The sampling rate must be greater than twice the highest frequency component W of the message signal, in accordance with the sampling theorem.</a:t>
            </a:r>
          </a:p>
        </p:txBody>
      </p:sp>
    </p:spTree>
    <p:extLst>
      <p:ext uri="{BB962C8B-B14F-4D97-AF65-F5344CB8AC3E}">
        <p14:creationId xmlns:p14="http://schemas.microsoft.com/office/powerpoint/2010/main" val="3903105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6C0B51-5488-4D0D-890E-F36D88A61DF7}"/>
              </a:ext>
            </a:extLst>
          </p:cNvPr>
          <p:cNvSpPr>
            <a:spLocks noGrp="1"/>
          </p:cNvSpPr>
          <p:nvPr>
            <p:ph type="title"/>
          </p:nvPr>
        </p:nvSpPr>
        <p:spPr/>
        <p:txBody>
          <a:bodyPr/>
          <a:lstStyle/>
          <a:p>
            <a:r>
              <a:rPr lang="en-SG" b="1" dirty="0">
                <a:solidFill>
                  <a:srgbClr val="C00000"/>
                </a:solidFill>
                <a:effectLst>
                  <a:outerShdw blurRad="38100" dist="38100" dir="2700000" algn="tl">
                    <a:srgbClr val="000000">
                      <a:alpha val="43137"/>
                    </a:srgbClr>
                  </a:outerShdw>
                </a:effectLst>
              </a:rPr>
              <a:t>Advantage of Pulse Modulation</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 xmlns:a16="http://schemas.microsoft.com/office/drawing/2014/main" id="{2B8415F4-BEE9-497F-83E1-EC032D896105}"/>
              </a:ext>
            </a:extLst>
          </p:cNvPr>
          <p:cNvSpPr>
            <a:spLocks noGrp="1"/>
          </p:cNvSpPr>
          <p:nvPr>
            <p:ph idx="1"/>
          </p:nvPr>
        </p:nvSpPr>
        <p:spPr/>
        <p:txBody>
          <a:bodyPr/>
          <a:lstStyle/>
          <a:p>
            <a:pPr marL="0" indent="0" algn="just">
              <a:buNone/>
            </a:pPr>
            <a:r>
              <a:rPr lang="en-US" altLang="en-US" dirty="0">
                <a:latin typeface="Times New Roman" panose="02020603050405020304" pitchFamily="18" charset="0"/>
                <a:cs typeface="Times New Roman" panose="02020603050405020304" pitchFamily="18" charset="0"/>
              </a:rPr>
              <a:t>(</a:t>
            </a:r>
            <a:r>
              <a:rPr lang="en-US" altLang="en-US"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Transmitted power is no longer continuous as in CW Modulation, but pulsed in nature.</a:t>
            </a:r>
          </a:p>
          <a:p>
            <a:pPr marL="0" indent="0">
              <a:lnSpc>
                <a:spcPct val="101000"/>
              </a:lnSpc>
              <a:buNone/>
            </a:pPr>
            <a:r>
              <a:rPr lang="en-US" altLang="en-US" dirty="0">
                <a:latin typeface="Times New Roman" panose="02020603050405020304" pitchFamily="18" charset="0"/>
                <a:cs typeface="Times New Roman" panose="02020603050405020304" pitchFamily="18" charset="0"/>
              </a:rPr>
              <a:t>(ii) The time interval between pulse can be filled with sample values from other messages, this permits the transmission of number of messages using a single channel.</a:t>
            </a:r>
            <a:endParaRPr lang="en-IN" dirty="0"/>
          </a:p>
        </p:txBody>
      </p:sp>
    </p:spTree>
    <p:extLst>
      <p:ext uri="{BB962C8B-B14F-4D97-AF65-F5344CB8AC3E}">
        <p14:creationId xmlns:p14="http://schemas.microsoft.com/office/powerpoint/2010/main" val="20658702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497150"/>
            <a:ext cx="10383175" cy="6001304"/>
          </a:xfrm>
        </p:spPr>
        <p:txBody>
          <a:bodyPr>
            <a:normAutofit fontScale="62500" lnSpcReduction="20000"/>
          </a:bodyPr>
          <a:lstStyle/>
          <a:p>
            <a:pPr marL="0" indent="0">
              <a:lnSpc>
                <a:spcPct val="150000"/>
              </a:lnSpc>
              <a:buNone/>
            </a:pPr>
            <a:r>
              <a:rPr lang="en-US" sz="2900" b="1" dirty="0">
                <a:solidFill>
                  <a:srgbClr val="C00000"/>
                </a:solidFill>
              </a:rPr>
              <a:t>Quantizer</a:t>
            </a:r>
          </a:p>
          <a:p>
            <a:pPr>
              <a:lnSpc>
                <a:spcPct val="150000"/>
              </a:lnSpc>
            </a:pPr>
            <a:r>
              <a:rPr lang="en-US" sz="2600" dirty="0"/>
              <a:t>Quantizing is a process of reducing the excessive bits and confining the data. The sampled output when given to Quantizer, reduces the redundant bits and compresses the value.</a:t>
            </a:r>
          </a:p>
          <a:p>
            <a:pPr>
              <a:lnSpc>
                <a:spcPct val="150000"/>
              </a:lnSpc>
            </a:pPr>
            <a:r>
              <a:rPr lang="en-US" sz="2600" dirty="0"/>
              <a:t>The digitization of analog signals involves the rounding off of the values which are approximately equal to the analog values. The method of sampling chooses few points on the analog signal and then these points are joined to round off the value to a near stabilized value. Such a process is called as </a:t>
            </a:r>
            <a:r>
              <a:rPr lang="en-US" sz="2600" dirty="0">
                <a:solidFill>
                  <a:srgbClr val="CC0099"/>
                </a:solidFill>
              </a:rPr>
              <a:t>Quantization.</a:t>
            </a:r>
          </a:p>
          <a:p>
            <a:pPr>
              <a:lnSpc>
                <a:spcPct val="150000"/>
              </a:lnSpc>
            </a:pPr>
            <a:r>
              <a:rPr lang="en-US" sz="2600" dirty="0"/>
              <a:t>The quantizing of an analog signal is done by discretizing the signal with a number of quantization levels. Quantization is representing the sampled values of the amplitude by a finite set of levels, which means converting a continuous-amplitude sample into a discrete-time signal.</a:t>
            </a:r>
          </a:p>
          <a:p>
            <a:pPr>
              <a:lnSpc>
                <a:spcPct val="150000"/>
              </a:lnSpc>
            </a:pPr>
            <a:r>
              <a:rPr lang="en-US" sz="2600" b="0" i="0" dirty="0">
                <a:solidFill>
                  <a:srgbClr val="222222"/>
                </a:solidFill>
                <a:effectLst/>
              </a:rPr>
              <a:t>As it basically rounds off the value to a certain level this shows some variation by the actual amount. Thus we can say, quantizing a signal introduces some distortion or noise into it. This is known as </a:t>
            </a:r>
            <a:r>
              <a:rPr lang="en-US" sz="2600" b="1" i="0" dirty="0">
                <a:solidFill>
                  <a:srgbClr val="CC0099"/>
                </a:solidFill>
                <a:effectLst/>
              </a:rPr>
              <a:t>quantization error</a:t>
            </a:r>
            <a:r>
              <a:rPr lang="en-US" sz="2600" b="0" i="0" dirty="0">
                <a:solidFill>
                  <a:srgbClr val="CC0099"/>
                </a:solidFill>
                <a:effectLst/>
              </a:rPr>
              <a:t>.</a:t>
            </a:r>
          </a:p>
          <a:p>
            <a:pPr algn="l">
              <a:lnSpc>
                <a:spcPct val="150000"/>
              </a:lnSpc>
            </a:pPr>
            <a:r>
              <a:rPr lang="en-US" sz="2600" b="0" i="0" dirty="0">
                <a:solidFill>
                  <a:srgbClr val="222222"/>
                </a:solidFill>
                <a:effectLst/>
              </a:rPr>
              <a:t>A quantizer can be of two types, </a:t>
            </a:r>
            <a:r>
              <a:rPr lang="en-US" sz="2600" b="1" i="0" dirty="0">
                <a:solidFill>
                  <a:srgbClr val="CC0099"/>
                </a:solidFill>
                <a:effectLst/>
              </a:rPr>
              <a:t>uniform and non-uniform quantizer</a:t>
            </a:r>
            <a:r>
              <a:rPr lang="en-US" sz="2600" b="0" i="0" dirty="0">
                <a:solidFill>
                  <a:srgbClr val="222222"/>
                </a:solidFill>
                <a:effectLst/>
              </a:rPr>
              <a:t>. In uniform quantizer, there exists a uniform spacing in between the level. As against, in non-uniform quantizer, the spacing in between the levels is not uniform. Here, we have employed a uniform quantizer.</a:t>
            </a:r>
          </a:p>
          <a:p>
            <a:pPr algn="l">
              <a:lnSpc>
                <a:spcPct val="150000"/>
              </a:lnSpc>
            </a:pPr>
            <a:r>
              <a:rPr lang="en-US" sz="2600" b="0" i="0" dirty="0">
                <a:solidFill>
                  <a:srgbClr val="222222"/>
                </a:solidFill>
                <a:effectLst/>
              </a:rPr>
              <a:t>For a </a:t>
            </a:r>
            <a:r>
              <a:rPr lang="en-US" sz="2600" b="1" i="0" dirty="0">
                <a:solidFill>
                  <a:srgbClr val="CC0099"/>
                </a:solidFill>
                <a:effectLst/>
              </a:rPr>
              <a:t>low signal level, the quantization error is high</a:t>
            </a:r>
            <a:r>
              <a:rPr lang="en-US" sz="2600" b="0" i="0" dirty="0">
                <a:solidFill>
                  <a:srgbClr val="CC0099"/>
                </a:solidFill>
                <a:effectLst/>
              </a:rPr>
              <a:t> </a:t>
            </a:r>
            <a:r>
              <a:rPr lang="en-US" sz="2600" b="0" i="0" dirty="0">
                <a:solidFill>
                  <a:srgbClr val="222222"/>
                </a:solidFill>
                <a:effectLst/>
              </a:rPr>
              <a:t>i.e., bad SNR. But, for a</a:t>
            </a:r>
            <a:r>
              <a:rPr lang="en-US" sz="2600" b="1" i="0" dirty="0">
                <a:solidFill>
                  <a:srgbClr val="222222"/>
                </a:solidFill>
                <a:effectLst/>
              </a:rPr>
              <a:t> </a:t>
            </a:r>
            <a:r>
              <a:rPr lang="en-US" sz="2600" b="1" i="0" dirty="0">
                <a:solidFill>
                  <a:srgbClr val="CC0099"/>
                </a:solidFill>
                <a:effectLst/>
              </a:rPr>
              <a:t>high signal level, the quantization error is low</a:t>
            </a:r>
            <a:r>
              <a:rPr lang="en-US" sz="2600" b="0" i="0" dirty="0">
                <a:solidFill>
                  <a:srgbClr val="CC0099"/>
                </a:solidFill>
                <a:effectLst/>
              </a:rPr>
              <a:t> </a:t>
            </a:r>
            <a:r>
              <a:rPr lang="en-US" sz="2600" b="0" i="0" dirty="0">
                <a:solidFill>
                  <a:srgbClr val="222222"/>
                </a:solidFill>
                <a:effectLst/>
              </a:rPr>
              <a:t>providing good SNR.</a:t>
            </a:r>
          </a:p>
          <a:p>
            <a:endParaRPr lang="en-US" sz="1600" dirty="0">
              <a:solidFill>
                <a:srgbClr val="CC0099"/>
              </a:solidFill>
            </a:endParaRPr>
          </a:p>
          <a:p>
            <a:endParaRPr lang="en-US" sz="1600" dirty="0"/>
          </a:p>
          <a:p>
            <a:endParaRPr lang="en-US" sz="1600" dirty="0"/>
          </a:p>
        </p:txBody>
      </p:sp>
    </p:spTree>
    <p:extLst>
      <p:ext uri="{BB962C8B-B14F-4D97-AF65-F5344CB8AC3E}">
        <p14:creationId xmlns:p14="http://schemas.microsoft.com/office/powerpoint/2010/main" val="2143825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 xmlns:a16="http://schemas.microsoft.com/office/drawing/2014/main" id="{66AF8482-1217-4AA1-A17F-35992B6EB5B8}"/>
              </a:ext>
            </a:extLst>
          </p:cNvPr>
          <p:cNvPicPr>
            <a:picLocks noChangeAspect="1"/>
          </p:cNvPicPr>
          <p:nvPr/>
        </p:nvPicPr>
        <p:blipFill>
          <a:blip r:embed="rId2"/>
          <a:stretch>
            <a:fillRect/>
          </a:stretch>
        </p:blipFill>
        <p:spPr>
          <a:xfrm>
            <a:off x="650073" y="804146"/>
            <a:ext cx="5129784" cy="3257413"/>
          </a:xfrm>
          <a:prstGeom prst="rect">
            <a:avLst/>
          </a:prstGeom>
        </p:spPr>
      </p:pic>
      <p:pic>
        <p:nvPicPr>
          <p:cNvPr id="11" name="Picture 10" descr="A close up of a map&#10;&#10;Description automatically generated">
            <a:extLst>
              <a:ext uri="{FF2B5EF4-FFF2-40B4-BE49-F238E27FC236}">
                <a16:creationId xmlns="" xmlns:a16="http://schemas.microsoft.com/office/drawing/2014/main" id="{BC086F7F-2D40-4836-B72D-C52F975BE92C}"/>
              </a:ext>
            </a:extLst>
          </p:cNvPr>
          <p:cNvPicPr>
            <a:picLocks noChangeAspect="1"/>
          </p:cNvPicPr>
          <p:nvPr/>
        </p:nvPicPr>
        <p:blipFill>
          <a:blip r:embed="rId3"/>
          <a:stretch>
            <a:fillRect/>
          </a:stretch>
        </p:blipFill>
        <p:spPr>
          <a:xfrm>
            <a:off x="6509799" y="369728"/>
            <a:ext cx="5129784" cy="3821688"/>
          </a:xfrm>
          <a:prstGeom prst="rect">
            <a:avLst/>
          </a:prstGeom>
        </p:spPr>
      </p:pic>
      <p:sp>
        <p:nvSpPr>
          <p:cNvPr id="2" name="TextBox 1">
            <a:extLst>
              <a:ext uri="{FF2B5EF4-FFF2-40B4-BE49-F238E27FC236}">
                <a16:creationId xmlns="" xmlns:a16="http://schemas.microsoft.com/office/drawing/2014/main" id="{D2344C6A-1375-403B-8762-C7623B087E50}"/>
              </a:ext>
            </a:extLst>
          </p:cNvPr>
          <p:cNvSpPr txBox="1"/>
          <p:nvPr/>
        </p:nvSpPr>
        <p:spPr>
          <a:xfrm>
            <a:off x="1917577" y="5010944"/>
            <a:ext cx="8957568" cy="1754326"/>
          </a:xfrm>
          <a:prstGeom prst="rect">
            <a:avLst/>
          </a:prstGeom>
          <a:noFill/>
        </p:spPr>
        <p:txBody>
          <a:bodyPr wrap="square">
            <a:spAutoFit/>
          </a:bodyPr>
          <a:lstStyle/>
          <a:p>
            <a:pPr algn="just"/>
            <a:r>
              <a:rPr lang="en-US" sz="1800" dirty="0">
                <a:solidFill>
                  <a:srgbClr val="CC0099"/>
                </a:solidFill>
              </a:rPr>
              <a:t>Both sampling and quantization results in the loss of information, aliasing and quantization error respectively.</a:t>
            </a:r>
          </a:p>
          <a:p>
            <a:pPr algn="just"/>
            <a:r>
              <a:rPr lang="en-US" sz="1800" dirty="0">
                <a:solidFill>
                  <a:srgbClr val="CC0099"/>
                </a:solidFill>
              </a:rPr>
              <a:t>The quality of a Quantizer output depends upon the number of quantization levels used.</a:t>
            </a:r>
          </a:p>
          <a:p>
            <a:pPr algn="just"/>
            <a:r>
              <a:rPr lang="en-US" sz="1800" dirty="0">
                <a:solidFill>
                  <a:srgbClr val="CC0099"/>
                </a:solidFill>
              </a:rPr>
              <a:t>The discrete amplitudes of the quantized output are called as representation levels or reconstruction levels. </a:t>
            </a:r>
          </a:p>
          <a:p>
            <a:pPr algn="just"/>
            <a:r>
              <a:rPr lang="en-US" sz="1800" dirty="0">
                <a:solidFill>
                  <a:srgbClr val="CC0099"/>
                </a:solidFill>
              </a:rPr>
              <a:t>The spacing between two adjacent representation levels is called a quantum or step-size.</a:t>
            </a:r>
          </a:p>
        </p:txBody>
      </p:sp>
    </p:spTree>
    <p:extLst>
      <p:ext uri="{BB962C8B-B14F-4D97-AF65-F5344CB8AC3E}">
        <p14:creationId xmlns:p14="http://schemas.microsoft.com/office/powerpoint/2010/main" val="40531439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A075B56-E44B-4E4F-A6E6-22B445340643}"/>
              </a:ext>
            </a:extLst>
          </p:cNvPr>
          <p:cNvPicPr>
            <a:picLocks noChangeAspect="1"/>
          </p:cNvPicPr>
          <p:nvPr/>
        </p:nvPicPr>
        <p:blipFill>
          <a:blip r:embed="rId2"/>
          <a:stretch>
            <a:fillRect/>
          </a:stretch>
        </p:blipFill>
        <p:spPr>
          <a:xfrm>
            <a:off x="-37131" y="0"/>
            <a:ext cx="7105546" cy="3697195"/>
          </a:xfrm>
          <a:prstGeom prst="rect">
            <a:avLst/>
          </a:prstGeom>
        </p:spPr>
      </p:pic>
      <p:pic>
        <p:nvPicPr>
          <p:cNvPr id="3" name="Picture 2">
            <a:extLst>
              <a:ext uri="{FF2B5EF4-FFF2-40B4-BE49-F238E27FC236}">
                <a16:creationId xmlns="" xmlns:a16="http://schemas.microsoft.com/office/drawing/2014/main" id="{94951A57-CC58-4299-8EDF-17640C4D93C8}"/>
              </a:ext>
            </a:extLst>
          </p:cNvPr>
          <p:cNvPicPr>
            <a:picLocks noChangeAspect="1"/>
          </p:cNvPicPr>
          <p:nvPr/>
        </p:nvPicPr>
        <p:blipFill>
          <a:blip r:embed="rId3"/>
          <a:stretch>
            <a:fillRect/>
          </a:stretch>
        </p:blipFill>
        <p:spPr>
          <a:xfrm>
            <a:off x="0" y="3352800"/>
            <a:ext cx="7175319" cy="3609363"/>
          </a:xfrm>
          <a:prstGeom prst="rect">
            <a:avLst/>
          </a:prstGeom>
        </p:spPr>
      </p:pic>
      <p:pic>
        <p:nvPicPr>
          <p:cNvPr id="4" name="Picture 3">
            <a:extLst>
              <a:ext uri="{FF2B5EF4-FFF2-40B4-BE49-F238E27FC236}">
                <a16:creationId xmlns="" xmlns:a16="http://schemas.microsoft.com/office/drawing/2014/main" id="{F0C0012A-F627-4D94-8823-47DC02D1DB0E}"/>
              </a:ext>
            </a:extLst>
          </p:cNvPr>
          <p:cNvPicPr>
            <a:picLocks noChangeAspect="1"/>
          </p:cNvPicPr>
          <p:nvPr/>
        </p:nvPicPr>
        <p:blipFill>
          <a:blip r:embed="rId4"/>
          <a:stretch>
            <a:fillRect/>
          </a:stretch>
        </p:blipFill>
        <p:spPr>
          <a:xfrm>
            <a:off x="7031284" y="0"/>
            <a:ext cx="5160716" cy="3352800"/>
          </a:xfrm>
          <a:prstGeom prst="rect">
            <a:avLst/>
          </a:prstGeom>
        </p:spPr>
      </p:pic>
    </p:spTree>
    <p:extLst>
      <p:ext uri="{BB962C8B-B14F-4D97-AF65-F5344CB8AC3E}">
        <p14:creationId xmlns:p14="http://schemas.microsoft.com/office/powerpoint/2010/main" val="3205791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C19FDA7-6B40-4071-8C64-F3DAD93575C2}"/>
              </a:ext>
            </a:extLst>
          </p:cNvPr>
          <p:cNvPicPr>
            <a:picLocks noChangeAspect="1"/>
          </p:cNvPicPr>
          <p:nvPr/>
        </p:nvPicPr>
        <p:blipFill>
          <a:blip r:embed="rId2"/>
          <a:stretch>
            <a:fillRect/>
          </a:stretch>
        </p:blipFill>
        <p:spPr>
          <a:xfrm>
            <a:off x="1764145" y="203295"/>
            <a:ext cx="7779869" cy="6220595"/>
          </a:xfrm>
          <a:prstGeom prst="rect">
            <a:avLst/>
          </a:prstGeom>
        </p:spPr>
      </p:pic>
    </p:spTree>
    <p:extLst>
      <p:ext uri="{BB962C8B-B14F-4D97-AF65-F5344CB8AC3E}">
        <p14:creationId xmlns:p14="http://schemas.microsoft.com/office/powerpoint/2010/main" val="4256854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0C2B000-5748-4CFB-98A5-EFB1E1E15D26}"/>
              </a:ext>
            </a:extLst>
          </p:cNvPr>
          <p:cNvPicPr>
            <a:picLocks noChangeAspect="1"/>
          </p:cNvPicPr>
          <p:nvPr/>
        </p:nvPicPr>
        <p:blipFill>
          <a:blip r:embed="rId2"/>
          <a:stretch>
            <a:fillRect/>
          </a:stretch>
        </p:blipFill>
        <p:spPr>
          <a:xfrm>
            <a:off x="368443" y="0"/>
            <a:ext cx="8905875" cy="4803631"/>
          </a:xfrm>
          <a:prstGeom prst="rect">
            <a:avLst/>
          </a:prstGeom>
        </p:spPr>
      </p:pic>
      <p:pic>
        <p:nvPicPr>
          <p:cNvPr id="3" name="Picture 2">
            <a:extLst>
              <a:ext uri="{FF2B5EF4-FFF2-40B4-BE49-F238E27FC236}">
                <a16:creationId xmlns="" xmlns:a16="http://schemas.microsoft.com/office/drawing/2014/main" id="{01D56DDD-FA45-4B8B-9D34-5D67A120974C}"/>
              </a:ext>
            </a:extLst>
          </p:cNvPr>
          <p:cNvPicPr>
            <a:picLocks noChangeAspect="1"/>
          </p:cNvPicPr>
          <p:nvPr/>
        </p:nvPicPr>
        <p:blipFill>
          <a:blip r:embed="rId3"/>
          <a:stretch>
            <a:fillRect/>
          </a:stretch>
        </p:blipFill>
        <p:spPr>
          <a:xfrm>
            <a:off x="4505903" y="4803632"/>
            <a:ext cx="4768415" cy="1357024"/>
          </a:xfrm>
          <a:prstGeom prst="rect">
            <a:avLst/>
          </a:prstGeom>
        </p:spPr>
      </p:pic>
    </p:spTree>
    <p:extLst>
      <p:ext uri="{BB962C8B-B14F-4D97-AF65-F5344CB8AC3E}">
        <p14:creationId xmlns:p14="http://schemas.microsoft.com/office/powerpoint/2010/main" val="1070587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57474AA-BD02-4AE7-973F-FDE44461A504}"/>
              </a:ext>
            </a:extLst>
          </p:cNvPr>
          <p:cNvPicPr>
            <a:picLocks noChangeAspect="1"/>
          </p:cNvPicPr>
          <p:nvPr/>
        </p:nvPicPr>
        <p:blipFill>
          <a:blip r:embed="rId2"/>
          <a:stretch>
            <a:fillRect/>
          </a:stretch>
        </p:blipFill>
        <p:spPr>
          <a:xfrm>
            <a:off x="1620737" y="73891"/>
            <a:ext cx="8698756" cy="6710218"/>
          </a:xfrm>
          <a:prstGeom prst="rect">
            <a:avLst/>
          </a:prstGeom>
        </p:spPr>
      </p:pic>
    </p:spTree>
    <p:extLst>
      <p:ext uri="{BB962C8B-B14F-4D97-AF65-F5344CB8AC3E}">
        <p14:creationId xmlns:p14="http://schemas.microsoft.com/office/powerpoint/2010/main" val="20487857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 xmlns:a16="http://schemas.microsoft.com/office/drawing/2014/main" id="{175CA612-E6BF-42A9-B42D-BA43399A0FFB}"/>
              </a:ext>
            </a:extLst>
          </p:cNvPr>
          <p:cNvPicPr>
            <a:picLocks noChangeAspect="1"/>
          </p:cNvPicPr>
          <p:nvPr/>
        </p:nvPicPr>
        <p:blipFill>
          <a:blip r:embed="rId2"/>
          <a:stretch>
            <a:fillRect/>
          </a:stretch>
        </p:blipFill>
        <p:spPr>
          <a:xfrm>
            <a:off x="641180" y="1512361"/>
            <a:ext cx="5129784" cy="3847338"/>
          </a:xfrm>
          <a:prstGeom prst="rect">
            <a:avLst/>
          </a:prstGeom>
        </p:spPr>
      </p:pic>
      <p:pic>
        <p:nvPicPr>
          <p:cNvPr id="5" name="Picture 4" descr="A screenshot of a cell phone&#10;&#10;Description automatically generated">
            <a:extLst>
              <a:ext uri="{FF2B5EF4-FFF2-40B4-BE49-F238E27FC236}">
                <a16:creationId xmlns="" xmlns:a16="http://schemas.microsoft.com/office/drawing/2014/main" id="{8CEF4AEE-D1CB-4857-AE4D-69485800B33A}"/>
              </a:ext>
            </a:extLst>
          </p:cNvPr>
          <p:cNvPicPr>
            <a:picLocks noChangeAspect="1"/>
          </p:cNvPicPr>
          <p:nvPr/>
        </p:nvPicPr>
        <p:blipFill>
          <a:blip r:embed="rId3"/>
          <a:stretch>
            <a:fillRect/>
          </a:stretch>
        </p:blipFill>
        <p:spPr>
          <a:xfrm>
            <a:off x="6421034" y="1595102"/>
            <a:ext cx="5129784" cy="3667795"/>
          </a:xfrm>
          <a:prstGeom prst="rect">
            <a:avLst/>
          </a:prstGeom>
        </p:spPr>
      </p:pic>
    </p:spTree>
    <p:extLst>
      <p:ext uri="{BB962C8B-B14F-4D97-AF65-F5344CB8AC3E}">
        <p14:creationId xmlns:p14="http://schemas.microsoft.com/office/powerpoint/2010/main" val="13460794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974323"/>
            <a:ext cx="10818182" cy="5568519"/>
          </a:xfrm>
        </p:spPr>
        <p:txBody>
          <a:bodyPr>
            <a:normAutofit fontScale="92500"/>
          </a:bodyPr>
          <a:lstStyle/>
          <a:p>
            <a:pPr marL="0" indent="0">
              <a:buNone/>
            </a:pPr>
            <a:r>
              <a:rPr lang="en-US" sz="2600" b="1" dirty="0">
                <a:solidFill>
                  <a:srgbClr val="C00000"/>
                </a:solidFill>
                <a:effectLst>
                  <a:outerShdw blurRad="38100" dist="38100" dir="2700000" algn="tl">
                    <a:srgbClr val="000000">
                      <a:alpha val="43137"/>
                    </a:srgbClr>
                  </a:outerShdw>
                </a:effectLst>
              </a:rPr>
              <a:t>Encoder</a:t>
            </a:r>
          </a:p>
          <a:p>
            <a:r>
              <a:rPr lang="en-US" sz="2200" dirty="0"/>
              <a:t>The digitization of analog signal is done by the encoder. It designates each quantized level by a binary code. The sampling done here is the sample-and-hold process. These three sections will act as an analog to the digital converter. Encoding minimizes the bandwidth used.</a:t>
            </a:r>
          </a:p>
          <a:p>
            <a:r>
              <a:rPr lang="en-US" sz="2200" dirty="0"/>
              <a:t>To exploit the advantages of sampling and quantizing for the purpose of making the transmitted signal more robust to noise , interference and other channel impairments, we require the use of an encoding process to translate the discrete set of sample values to a more appropriate form of signal.</a:t>
            </a:r>
          </a:p>
          <a:p>
            <a:r>
              <a:rPr lang="en-US" sz="2200" dirty="0"/>
              <a:t>Plan for representing each of this discrete set of values as a particular arrangement of discrete event is called a code. One of the discrete event in a code is called code element or symbol.</a:t>
            </a:r>
          </a:p>
          <a:p>
            <a:r>
              <a:rPr lang="en-US" sz="2200" dirty="0"/>
              <a:t>A particular arrangement of symbols used in a code to represent a single value of a discrete set is called a code word or character.</a:t>
            </a:r>
          </a:p>
          <a:p>
            <a:r>
              <a:rPr lang="en-US" sz="2200" dirty="0"/>
              <a:t>Ina binary code , each symbol may be either of two distinct values , as presence or absence of a pulse(denoted as 1 and 0).</a:t>
            </a:r>
          </a:p>
          <a:p>
            <a:r>
              <a:rPr lang="en-US" sz="2200" dirty="0"/>
              <a:t>The maximum advantage over the effects of noise in a transmission medium is obtained by using a binary code , because of binary symbol withstands a relatively high level of noise and is easy to regenerate.</a:t>
            </a:r>
          </a:p>
          <a:p>
            <a:endParaRPr lang="en-US" sz="2200" dirty="0"/>
          </a:p>
        </p:txBody>
      </p:sp>
    </p:spTree>
    <p:extLst>
      <p:ext uri="{BB962C8B-B14F-4D97-AF65-F5344CB8AC3E}">
        <p14:creationId xmlns:p14="http://schemas.microsoft.com/office/powerpoint/2010/main" val="10135498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64E23E2-7440-4E36-A67B-0F88C5F7E1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B06949AE-010D-4C18-8AED-7872085ADD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7090"/>
            <a:ext cx="5458121" cy="5897880"/>
          </a:xfrm>
          <a:prstGeom prst="rect">
            <a:avLst/>
          </a:prstGeom>
          <a:solidFill>
            <a:srgbClr val="FFFFFF"/>
          </a:solidFill>
          <a:ln w="19050">
            <a:solidFill>
              <a:srgbClr val="F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FE54AADB-50C7-4293-94C0-27361A32B8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6866" y="480060"/>
            <a:ext cx="5458121" cy="5897880"/>
          </a:xfrm>
          <a:prstGeom prst="rect">
            <a:avLst/>
          </a:prstGeom>
          <a:solidFill>
            <a:srgbClr val="FFFFFF"/>
          </a:solidFill>
          <a:ln w="19050">
            <a:solidFill>
              <a:srgbClr val="F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3">
            <a:extLst>
              <a:ext uri="{FF2B5EF4-FFF2-40B4-BE49-F238E27FC236}">
                <a16:creationId xmlns="" xmlns:a16="http://schemas.microsoft.com/office/drawing/2014/main" id="{E912D506-9E30-4E5E-8858-DDF0871A9BFD}"/>
              </a:ext>
            </a:extLst>
          </p:cNvPr>
          <p:cNvPicPr>
            <a:picLocks noChangeAspect="1"/>
          </p:cNvPicPr>
          <p:nvPr/>
        </p:nvPicPr>
        <p:blipFill>
          <a:blip r:embed="rId2"/>
          <a:stretch>
            <a:fillRect/>
          </a:stretch>
        </p:blipFill>
        <p:spPr>
          <a:xfrm>
            <a:off x="582311" y="1460285"/>
            <a:ext cx="4885389" cy="4787681"/>
          </a:xfrm>
          <a:prstGeom prst="rect">
            <a:avLst/>
          </a:prstGeom>
        </p:spPr>
      </p:pic>
      <p:pic>
        <p:nvPicPr>
          <p:cNvPr id="13" name="Content Placeholder 8">
            <a:extLst>
              <a:ext uri="{FF2B5EF4-FFF2-40B4-BE49-F238E27FC236}">
                <a16:creationId xmlns="" xmlns:a16="http://schemas.microsoft.com/office/drawing/2014/main" id="{7ADD848D-26F7-446F-BF70-2DCA01C80E05}"/>
              </a:ext>
            </a:extLst>
          </p:cNvPr>
          <p:cNvPicPr>
            <a:picLocks noChangeAspect="1"/>
          </p:cNvPicPr>
          <p:nvPr/>
        </p:nvPicPr>
        <p:blipFill>
          <a:blip r:embed="rId3"/>
          <a:stretch>
            <a:fillRect/>
          </a:stretch>
        </p:blipFill>
        <p:spPr>
          <a:xfrm>
            <a:off x="6322221" y="981865"/>
            <a:ext cx="5138852" cy="4590260"/>
          </a:xfrm>
          <a:prstGeom prst="rect">
            <a:avLst/>
          </a:prstGeom>
        </p:spPr>
      </p:pic>
      <p:sp>
        <p:nvSpPr>
          <p:cNvPr id="4" name="Title 1">
            <a:extLst>
              <a:ext uri="{FF2B5EF4-FFF2-40B4-BE49-F238E27FC236}">
                <a16:creationId xmlns="" xmlns:a16="http://schemas.microsoft.com/office/drawing/2014/main" id="{1072EFFB-9B82-4A81-B0F1-A856A56B6F57}"/>
              </a:ext>
            </a:extLst>
          </p:cNvPr>
          <p:cNvSpPr txBox="1">
            <a:spLocks/>
          </p:cNvSpPr>
          <p:nvPr/>
        </p:nvSpPr>
        <p:spPr>
          <a:xfrm>
            <a:off x="582312" y="808899"/>
            <a:ext cx="5210770" cy="6443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b="1" dirty="0">
              <a:solidFill>
                <a:srgbClr val="CC0099"/>
              </a:solidFill>
              <a:effectLst>
                <a:outerShdw blurRad="38100" dist="38100" dir="2700000" algn="tl">
                  <a:srgbClr val="000000">
                    <a:alpha val="43137"/>
                  </a:srgbClr>
                </a:outerShdw>
              </a:effectLst>
              <a:sym typeface="+mn-ea"/>
            </a:endParaRPr>
          </a:p>
          <a:p>
            <a:r>
              <a:rPr lang="en-US" sz="1600" b="1" dirty="0">
                <a:solidFill>
                  <a:srgbClr val="CC0099"/>
                </a:solidFill>
                <a:sym typeface="+mn-ea"/>
              </a:rPr>
              <a:t>Any of several  line codes can be used for the electrical representation of binary data streams</a:t>
            </a:r>
          </a:p>
        </p:txBody>
      </p:sp>
      <p:sp>
        <p:nvSpPr>
          <p:cNvPr id="2" name="Title 1">
            <a:extLst>
              <a:ext uri="{FF2B5EF4-FFF2-40B4-BE49-F238E27FC236}">
                <a16:creationId xmlns="" xmlns:a16="http://schemas.microsoft.com/office/drawing/2014/main" id="{28236B94-31E6-42D3-8435-CB46087D3BE0}"/>
              </a:ext>
            </a:extLst>
          </p:cNvPr>
          <p:cNvSpPr txBox="1">
            <a:spLocks/>
          </p:cNvSpPr>
          <p:nvPr/>
        </p:nvSpPr>
        <p:spPr>
          <a:xfrm>
            <a:off x="730927" y="473030"/>
            <a:ext cx="3869805" cy="7601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effectLst>
                  <a:outerShdw blurRad="38100" dist="38100" dir="2700000" algn="tl">
                    <a:srgbClr val="000000">
                      <a:alpha val="43137"/>
                    </a:srgbClr>
                  </a:outerShdw>
                </a:effectLst>
                <a:sym typeface="+mn-ea"/>
              </a:rPr>
              <a:t>Line coding</a:t>
            </a:r>
          </a:p>
        </p:txBody>
      </p:sp>
      <p:sp>
        <p:nvSpPr>
          <p:cNvPr id="5" name="Title 1">
            <a:extLst>
              <a:ext uri="{FF2B5EF4-FFF2-40B4-BE49-F238E27FC236}">
                <a16:creationId xmlns="" xmlns:a16="http://schemas.microsoft.com/office/drawing/2014/main" id="{90FDF81E-4A94-40E5-8D8E-581FA0D4CC35}"/>
              </a:ext>
            </a:extLst>
          </p:cNvPr>
          <p:cNvSpPr txBox="1">
            <a:spLocks/>
          </p:cNvSpPr>
          <p:nvPr/>
        </p:nvSpPr>
        <p:spPr>
          <a:xfrm>
            <a:off x="1478355" y="2650324"/>
            <a:ext cx="1619948" cy="2970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rgbClr val="C00000"/>
                </a:solidFill>
                <a:effectLst>
                  <a:outerShdw blurRad="38100" dist="38100" dir="2700000" algn="tl">
                    <a:srgbClr val="000000">
                      <a:alpha val="43137"/>
                    </a:srgbClr>
                  </a:outerShdw>
                </a:effectLst>
                <a:sym typeface="+mn-ea"/>
              </a:rPr>
              <a:t>On off signaling</a:t>
            </a:r>
          </a:p>
        </p:txBody>
      </p:sp>
      <p:sp>
        <p:nvSpPr>
          <p:cNvPr id="6" name="Title 1">
            <a:extLst>
              <a:ext uri="{FF2B5EF4-FFF2-40B4-BE49-F238E27FC236}">
                <a16:creationId xmlns="" xmlns:a16="http://schemas.microsoft.com/office/drawing/2014/main" id="{A50E0DA7-710A-40C6-B47F-32B612EF5EB4}"/>
              </a:ext>
            </a:extLst>
          </p:cNvPr>
          <p:cNvSpPr txBox="1">
            <a:spLocks/>
          </p:cNvSpPr>
          <p:nvPr/>
        </p:nvSpPr>
        <p:spPr>
          <a:xfrm>
            <a:off x="1045881" y="5319449"/>
            <a:ext cx="1619948" cy="297066"/>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solidFill>
                  <a:srgbClr val="C00000"/>
                </a:solidFill>
                <a:effectLst>
                  <a:outerShdw blurRad="38100" dist="38100" dir="2700000" algn="tl">
                    <a:srgbClr val="000000">
                      <a:alpha val="43137"/>
                    </a:srgbClr>
                  </a:outerShdw>
                </a:effectLst>
                <a:sym typeface="+mn-ea"/>
              </a:rPr>
              <a:t>Alternate mark inversion</a:t>
            </a:r>
          </a:p>
        </p:txBody>
      </p:sp>
    </p:spTree>
    <p:extLst>
      <p:ext uri="{BB962C8B-B14F-4D97-AF65-F5344CB8AC3E}">
        <p14:creationId xmlns:p14="http://schemas.microsoft.com/office/powerpoint/2010/main" val="17328365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664E23E2-7440-4E36-A67B-0F88C5F7E1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B06949AE-010D-4C18-8AED-7872085ADD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709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 xmlns:a16="http://schemas.microsoft.com/office/drawing/2014/main" id="{EA30ECE8-7EB7-470D-8BD2-73F7B681CB0F}"/>
              </a:ext>
            </a:extLst>
          </p:cNvPr>
          <p:cNvPicPr>
            <a:picLocks noChangeAspect="1"/>
          </p:cNvPicPr>
          <p:nvPr/>
        </p:nvPicPr>
        <p:blipFill>
          <a:blip r:embed="rId2"/>
          <a:stretch>
            <a:fillRect/>
          </a:stretch>
        </p:blipFill>
        <p:spPr>
          <a:xfrm>
            <a:off x="561142" y="1504949"/>
            <a:ext cx="5373991" cy="2749772"/>
          </a:xfrm>
          <a:prstGeom prst="rect">
            <a:avLst/>
          </a:prstGeom>
        </p:spPr>
      </p:pic>
      <p:sp>
        <p:nvSpPr>
          <p:cNvPr id="12" name="Rectangle 11">
            <a:extLst>
              <a:ext uri="{FF2B5EF4-FFF2-40B4-BE49-F238E27FC236}">
                <a16:creationId xmlns="" xmlns:a16="http://schemas.microsoft.com/office/drawing/2014/main" id="{FE54AADB-50C7-4293-94C0-27361A32B8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6866" y="48006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 xmlns:a16="http://schemas.microsoft.com/office/drawing/2014/main" id="{AA09AE8D-9537-4E0E-8463-B1C4D3709CC0}"/>
              </a:ext>
            </a:extLst>
          </p:cNvPr>
          <p:cNvPicPr>
            <a:picLocks noChangeAspect="1"/>
          </p:cNvPicPr>
          <p:nvPr/>
        </p:nvPicPr>
        <p:blipFill>
          <a:blip r:embed="rId3"/>
          <a:stretch>
            <a:fillRect/>
          </a:stretch>
        </p:blipFill>
        <p:spPr>
          <a:xfrm>
            <a:off x="6412145" y="2116392"/>
            <a:ext cx="5129784" cy="1474812"/>
          </a:xfrm>
          <a:prstGeom prst="rect">
            <a:avLst/>
          </a:prstGeom>
        </p:spPr>
      </p:pic>
      <p:sp>
        <p:nvSpPr>
          <p:cNvPr id="4" name="Title 1">
            <a:extLst>
              <a:ext uri="{FF2B5EF4-FFF2-40B4-BE49-F238E27FC236}">
                <a16:creationId xmlns="" xmlns:a16="http://schemas.microsoft.com/office/drawing/2014/main" id="{BB68E0B5-6604-4083-BEB5-4A1C17B68AE8}"/>
              </a:ext>
            </a:extLst>
          </p:cNvPr>
          <p:cNvSpPr txBox="1">
            <a:spLocks/>
          </p:cNvSpPr>
          <p:nvPr/>
        </p:nvSpPr>
        <p:spPr>
          <a:xfrm>
            <a:off x="773216" y="942976"/>
            <a:ext cx="3869805" cy="7601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effectLst>
                  <a:outerShdw blurRad="38100" dist="38100" dir="2700000" algn="tl">
                    <a:srgbClr val="000000">
                      <a:alpha val="43137"/>
                    </a:srgbClr>
                  </a:outerShdw>
                </a:effectLst>
                <a:sym typeface="+mn-ea"/>
              </a:rPr>
              <a:t>Line coding</a:t>
            </a:r>
          </a:p>
        </p:txBody>
      </p:sp>
      <p:pic>
        <p:nvPicPr>
          <p:cNvPr id="9" name="Picture 8">
            <a:extLst>
              <a:ext uri="{FF2B5EF4-FFF2-40B4-BE49-F238E27FC236}">
                <a16:creationId xmlns="" xmlns:a16="http://schemas.microsoft.com/office/drawing/2014/main" id="{42E4534E-81DF-4200-ACE7-37D63949A07A}"/>
              </a:ext>
            </a:extLst>
          </p:cNvPr>
          <p:cNvPicPr>
            <a:picLocks noChangeAspect="1"/>
          </p:cNvPicPr>
          <p:nvPr/>
        </p:nvPicPr>
        <p:blipFill>
          <a:blip r:embed="rId4"/>
          <a:stretch>
            <a:fillRect/>
          </a:stretch>
        </p:blipFill>
        <p:spPr>
          <a:xfrm>
            <a:off x="5555728" y="3457854"/>
            <a:ext cx="295275" cy="266700"/>
          </a:xfrm>
          <a:prstGeom prst="rect">
            <a:avLst/>
          </a:prstGeom>
        </p:spPr>
      </p:pic>
    </p:spTree>
    <p:extLst>
      <p:ext uri="{BB962C8B-B14F-4D97-AF65-F5344CB8AC3E}">
        <p14:creationId xmlns:p14="http://schemas.microsoft.com/office/powerpoint/2010/main" val="4027455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gradFill>
                  <a:gsLst>
                    <a:gs pos="0">
                      <a:srgbClr val="E30000"/>
                    </a:gs>
                    <a:gs pos="100000">
                      <a:srgbClr val="760303"/>
                    </a:gs>
                  </a:gsLst>
                  <a:lin scaled="0"/>
                </a:gradFill>
                <a:effectLst>
                  <a:outerShdw blurRad="38100" dist="38100" dir="2700000" algn="tl">
                    <a:srgbClr val="000000">
                      <a:alpha val="43137"/>
                    </a:srgbClr>
                  </a:outerShdw>
                </a:effectLst>
                <a:sym typeface="+mn-ea"/>
              </a:rPr>
              <a:t>Pulse Amplitude Modulation</a:t>
            </a:r>
          </a:p>
        </p:txBody>
      </p:sp>
      <p:sp>
        <p:nvSpPr>
          <p:cNvPr id="3" name="Content Placeholder 2"/>
          <p:cNvSpPr>
            <a:spLocks noGrp="1"/>
          </p:cNvSpPr>
          <p:nvPr>
            <p:ph idx="1"/>
          </p:nvPr>
        </p:nvSpPr>
        <p:spPr/>
        <p:txBody>
          <a:bodyPr>
            <a:normAutofit/>
          </a:bodyPr>
          <a:lstStyle/>
          <a:p>
            <a:endParaRPr lang="en-US" sz="2000" dirty="0"/>
          </a:p>
          <a:p>
            <a:r>
              <a:rPr lang="en-US" sz="2000" dirty="0"/>
              <a:t>Pulse Amplitude Modulation (PAM) is an analog modulating scheme in which the amplitude of the pulse carrier varies proportional to the instantaneous amplitude of the message signal.</a:t>
            </a:r>
          </a:p>
          <a:p>
            <a:endParaRPr lang="en-US" sz="2000" dirty="0"/>
          </a:p>
          <a:p>
            <a:r>
              <a:rPr lang="en-US" sz="2000" dirty="0"/>
              <a:t>The pulse amplitude modulated signal, will follow the amplitude of the original signal, as the signal traces out the path of the whole wave. </a:t>
            </a:r>
          </a:p>
          <a:p>
            <a:endParaRPr lang="en-US" sz="2000" dirty="0"/>
          </a:p>
          <a:p>
            <a:r>
              <a:rPr lang="en-US" sz="2000" dirty="0"/>
              <a:t>Methods of PAM generation</a:t>
            </a:r>
          </a:p>
          <a:p>
            <a:pPr lvl="1" algn="just"/>
            <a:r>
              <a:rPr lang="en-US" sz="1800" b="1" dirty="0">
                <a:gradFill>
                  <a:gsLst>
                    <a:gs pos="0">
                      <a:srgbClr val="E30000"/>
                    </a:gs>
                    <a:gs pos="100000">
                      <a:srgbClr val="760303"/>
                    </a:gs>
                  </a:gsLst>
                  <a:lin scaled="0"/>
                </a:gradFill>
                <a:sym typeface="+mn-ea"/>
              </a:rPr>
              <a:t>In natural PAM</a:t>
            </a:r>
            <a:r>
              <a:rPr lang="en-US" sz="1800" dirty="0">
                <a:gradFill>
                  <a:gsLst>
                    <a:gs pos="0">
                      <a:srgbClr val="E30000"/>
                    </a:gs>
                    <a:gs pos="100000">
                      <a:srgbClr val="760303"/>
                    </a:gs>
                  </a:gsLst>
                  <a:lin scaled="0"/>
                </a:gradFill>
                <a:sym typeface="+mn-ea"/>
              </a:rPr>
              <a:t>,</a:t>
            </a:r>
            <a:r>
              <a:rPr lang="en-US" sz="1800" dirty="0">
                <a:sym typeface="+mn-ea"/>
              </a:rPr>
              <a:t> a signal sampled at the Nyquist rate is reconstructed, by passing it through an efficient Low Pass Frequency (LPF) with exact cutoff frequency</a:t>
            </a:r>
          </a:p>
          <a:p>
            <a:pPr lvl="1" algn="just"/>
            <a:r>
              <a:rPr lang="en-US" sz="1800" b="1" dirty="0">
                <a:gradFill>
                  <a:gsLst>
                    <a:gs pos="0">
                      <a:srgbClr val="E30000"/>
                    </a:gs>
                    <a:gs pos="100000">
                      <a:srgbClr val="760303"/>
                    </a:gs>
                  </a:gsLst>
                  <a:lin scaled="0"/>
                </a:gradFill>
              </a:rPr>
              <a:t>Flat-top sampling</a:t>
            </a:r>
            <a:r>
              <a:rPr lang="en-US" sz="1800" dirty="0">
                <a:gradFill>
                  <a:gsLst>
                    <a:gs pos="0">
                      <a:srgbClr val="E30000"/>
                    </a:gs>
                    <a:gs pos="100000">
                      <a:srgbClr val="760303"/>
                    </a:gs>
                  </a:gsLst>
                  <a:lin scaled="0"/>
                </a:gradFill>
              </a:rPr>
              <a:t> </a:t>
            </a:r>
            <a:r>
              <a:rPr lang="en-US" sz="1800" dirty="0"/>
              <a:t>is the process in which sampled signal can be represented in pulses for which the amplitude of the signal cannot be changed with respect to the analog signal, to be sampled. The tops of amplitude remain flat. </a:t>
            </a:r>
          </a:p>
          <a:p>
            <a:endParaRPr lang="en-US" sz="2000" dirty="0"/>
          </a:p>
        </p:txBody>
      </p:sp>
    </p:spTree>
    <p:extLst>
      <p:ext uri="{BB962C8B-B14F-4D97-AF65-F5344CB8AC3E}">
        <p14:creationId xmlns:p14="http://schemas.microsoft.com/office/powerpoint/2010/main" val="12593156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3909"/>
            <a:ext cx="10515600" cy="3871762"/>
          </a:xfrm>
        </p:spPr>
        <p:txBody>
          <a:bodyPr>
            <a:normAutofit fontScale="70000" lnSpcReduction="20000"/>
          </a:bodyPr>
          <a:lstStyle/>
          <a:p>
            <a:pPr marL="0" indent="0">
              <a:buNone/>
            </a:pPr>
            <a:r>
              <a:rPr lang="en-US" sz="2400" dirty="0">
                <a:solidFill>
                  <a:srgbClr val="C00000"/>
                </a:solidFill>
              </a:rPr>
              <a:t>Reconstruction Filter</a:t>
            </a:r>
          </a:p>
          <a:p>
            <a:r>
              <a:rPr lang="en-US" sz="2400" dirty="0"/>
              <a:t>After the digital-to-analog conversion is done by the regenerative circuit and the decoder, a low pass filter is employed, called as the reconstruction filter to get back the original signal.</a:t>
            </a:r>
          </a:p>
          <a:p>
            <a:endParaRPr lang="en-US" sz="2400" dirty="0"/>
          </a:p>
          <a:p>
            <a:r>
              <a:rPr lang="en-US" sz="2400" dirty="0"/>
              <a:t>Hence, the Pulse Code Modulator circuit digitizes the analog signal given, codes it, and samples it. It then transmits in an analog form. This whole process is repeated in a reverse pattern to obtain the original signal.</a:t>
            </a:r>
          </a:p>
          <a:p>
            <a:pPr marL="0" indent="0">
              <a:buNone/>
            </a:pPr>
            <a:r>
              <a:rPr lang="en-US" sz="2400" dirty="0">
                <a:solidFill>
                  <a:srgbClr val="C00000"/>
                </a:solidFill>
              </a:rPr>
              <a:t>Regenerative Repeater</a:t>
            </a:r>
          </a:p>
          <a:p>
            <a:r>
              <a:rPr lang="en-US" sz="2400" dirty="0"/>
              <a:t>The output of the channel has one regenerative repeater circuit to compensate the signal loss and reconstruct the signal. It also increases the strength of the signal.</a:t>
            </a:r>
          </a:p>
          <a:p>
            <a:endParaRPr lang="en-US" sz="2400" dirty="0"/>
          </a:p>
          <a:p>
            <a:pPr marL="0" indent="0">
              <a:buNone/>
            </a:pPr>
            <a:r>
              <a:rPr lang="en-US" sz="2400" dirty="0">
                <a:solidFill>
                  <a:srgbClr val="C00000"/>
                </a:solidFill>
              </a:rPr>
              <a:t>Decoder</a:t>
            </a:r>
          </a:p>
          <a:p>
            <a:r>
              <a:rPr lang="en-US" sz="2400" dirty="0"/>
              <a:t>The decoder circuit decodes the pulse coded waveform to reproduce the original signal. This circuit acts as the demodulator.</a:t>
            </a:r>
          </a:p>
        </p:txBody>
      </p:sp>
      <p:pic>
        <p:nvPicPr>
          <p:cNvPr id="4" name="Picture 3">
            <a:extLst>
              <a:ext uri="{FF2B5EF4-FFF2-40B4-BE49-F238E27FC236}">
                <a16:creationId xmlns="" xmlns:a16="http://schemas.microsoft.com/office/drawing/2014/main" id="{6A1307CD-6876-4597-8989-6609706BB8B2}"/>
              </a:ext>
            </a:extLst>
          </p:cNvPr>
          <p:cNvPicPr>
            <a:picLocks noChangeAspect="1"/>
          </p:cNvPicPr>
          <p:nvPr/>
        </p:nvPicPr>
        <p:blipFill>
          <a:blip r:embed="rId2"/>
          <a:stretch>
            <a:fillRect/>
          </a:stretch>
        </p:blipFill>
        <p:spPr>
          <a:xfrm>
            <a:off x="7383294" y="3809928"/>
            <a:ext cx="3695913" cy="2624163"/>
          </a:xfrm>
          <a:prstGeom prst="rect">
            <a:avLst/>
          </a:prstGeom>
        </p:spPr>
      </p:pic>
      <p:pic>
        <p:nvPicPr>
          <p:cNvPr id="5" name="Picture 4">
            <a:extLst>
              <a:ext uri="{FF2B5EF4-FFF2-40B4-BE49-F238E27FC236}">
                <a16:creationId xmlns="" xmlns:a16="http://schemas.microsoft.com/office/drawing/2014/main" id="{DB268213-00E3-4328-B232-5249258A9D60}"/>
              </a:ext>
            </a:extLst>
          </p:cNvPr>
          <p:cNvPicPr>
            <a:picLocks noChangeAspect="1"/>
          </p:cNvPicPr>
          <p:nvPr/>
        </p:nvPicPr>
        <p:blipFill>
          <a:blip r:embed="rId3"/>
          <a:stretch>
            <a:fillRect/>
          </a:stretch>
        </p:blipFill>
        <p:spPr>
          <a:xfrm>
            <a:off x="985737" y="4022249"/>
            <a:ext cx="3164629" cy="2411842"/>
          </a:xfrm>
          <a:prstGeom prst="rect">
            <a:avLst/>
          </a:prstGeom>
        </p:spPr>
      </p:pic>
      <p:pic>
        <p:nvPicPr>
          <p:cNvPr id="6" name="Picture 5">
            <a:extLst>
              <a:ext uri="{FF2B5EF4-FFF2-40B4-BE49-F238E27FC236}">
                <a16:creationId xmlns="" xmlns:a16="http://schemas.microsoft.com/office/drawing/2014/main" id="{C4DECD5C-6B48-4008-8ABA-B2B5995D3592}"/>
              </a:ext>
            </a:extLst>
          </p:cNvPr>
          <p:cNvPicPr>
            <a:picLocks noChangeAspect="1"/>
          </p:cNvPicPr>
          <p:nvPr/>
        </p:nvPicPr>
        <p:blipFill>
          <a:blip r:embed="rId4"/>
          <a:stretch>
            <a:fillRect/>
          </a:stretch>
        </p:blipFill>
        <p:spPr>
          <a:xfrm>
            <a:off x="4297903" y="4105455"/>
            <a:ext cx="3309762" cy="2371621"/>
          </a:xfrm>
          <a:prstGeom prst="rect">
            <a:avLst/>
          </a:prstGeom>
        </p:spPr>
      </p:pic>
    </p:spTree>
    <p:extLst>
      <p:ext uri="{BB962C8B-B14F-4D97-AF65-F5344CB8AC3E}">
        <p14:creationId xmlns:p14="http://schemas.microsoft.com/office/powerpoint/2010/main" val="25223891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63768568-23F2-43C5-9241-20E72ABFFDA5}"/>
              </a:ext>
            </a:extLst>
          </p:cNvPr>
          <p:cNvSpPr>
            <a:spLocks noGrp="1"/>
          </p:cNvSpPr>
          <p:nvPr>
            <p:ph type="title"/>
          </p:nvPr>
        </p:nvSpPr>
        <p:spPr>
          <a:xfrm>
            <a:off x="649977" y="142931"/>
            <a:ext cx="3494341" cy="3793488"/>
          </a:xfrm>
          <a:noFill/>
        </p:spPr>
        <p:txBody>
          <a:bodyPr vert="horz" lIns="91440" tIns="45720" rIns="91440" bIns="45720" rtlCol="0" anchor="b">
            <a:normAutofit/>
          </a:bodyPr>
          <a:lstStyle/>
          <a:p>
            <a:r>
              <a:rPr lang="en-US" sz="4600" b="1" dirty="0">
                <a:solidFill>
                  <a:srgbClr val="CC0099"/>
                </a:solidFill>
                <a:effectLst>
                  <a:outerShdw blurRad="38100" dist="38100" dir="2700000" algn="tl">
                    <a:srgbClr val="000000">
                      <a:alpha val="43137"/>
                    </a:srgbClr>
                  </a:outerShdw>
                </a:effectLst>
              </a:rPr>
              <a:t>Problems exist in PCM</a:t>
            </a:r>
          </a:p>
        </p:txBody>
      </p:sp>
      <p:sp>
        <p:nvSpPr>
          <p:cNvPr id="11" name="Rectangle 10">
            <a:extLst>
              <a:ext uri="{FF2B5EF4-FFF2-40B4-BE49-F238E27FC236}">
                <a16:creationId xmlns="" xmlns:a16="http://schemas.microsoft.com/office/drawing/2014/main" id="{71FC7D98-7B8B-402A-90FC-F027482F214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28">
            <a:extLst>
              <a:ext uri="{FF2B5EF4-FFF2-40B4-BE49-F238E27FC236}">
                <a16:creationId xmlns="" xmlns:a16="http://schemas.microsoft.com/office/drawing/2014/main" id="{AD7356EA-285B-4E5D-8FEC-104659A4FD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 xmlns:a16="http://schemas.microsoft.com/office/drawing/2014/main" id="{5B06CF11-7CA8-4A05-B4B7-AFFEDA77F362}"/>
              </a:ext>
            </a:extLst>
          </p:cNvPr>
          <p:cNvPicPr>
            <a:picLocks noGrp="1" noChangeAspect="1"/>
          </p:cNvPicPr>
          <p:nvPr>
            <p:ph idx="1"/>
          </p:nvPr>
        </p:nvPicPr>
        <p:blipFill rotWithShape="1">
          <a:blip r:embed="rId2"/>
          <a:srcRect r="5309" b="2"/>
          <a:stretch/>
        </p:blipFill>
        <p:spPr>
          <a:xfrm>
            <a:off x="5441735" y="804672"/>
            <a:ext cx="5934456" cy="5248656"/>
          </a:xfrm>
          <a:prstGeom prst="rect">
            <a:avLst/>
          </a:prstGeom>
          <a:effectLst/>
        </p:spPr>
      </p:pic>
    </p:spTree>
    <p:extLst>
      <p:ext uri="{BB962C8B-B14F-4D97-AF65-F5344CB8AC3E}">
        <p14:creationId xmlns:p14="http://schemas.microsoft.com/office/powerpoint/2010/main" val="41476973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 xmlns:a16="http://schemas.microsoft.com/office/drawing/2014/main" id="{70BDD0CE-06A4-404B-8A13-580229C1C9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6">
            <a:extLst>
              <a:ext uri="{FF2B5EF4-FFF2-40B4-BE49-F238E27FC236}">
                <a16:creationId xmlns="" xmlns:a16="http://schemas.microsoft.com/office/drawing/2014/main" id="{EE9899FA-8881-472C-AA59-D08A89CA8A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16">
            <a:extLst>
              <a:ext uri="{FF2B5EF4-FFF2-40B4-BE49-F238E27FC236}">
                <a16:creationId xmlns="" xmlns:a16="http://schemas.microsoft.com/office/drawing/2014/main" id="{080B7D90-3DF1-4514-B26D-616BE35553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 xmlns:a16="http://schemas.microsoft.com/office/drawing/2014/main" id="{89741CC4-8E99-4143-B4E4-C92DF0EAD646}"/>
              </a:ext>
            </a:extLst>
          </p:cNvPr>
          <p:cNvSpPr txBox="1">
            <a:spLocks/>
          </p:cNvSpPr>
          <p:nvPr/>
        </p:nvSpPr>
        <p:spPr>
          <a:xfrm>
            <a:off x="622296" y="296314"/>
            <a:ext cx="4979514" cy="162232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effectLst>
                  <a:outerShdw blurRad="38100" dist="38100" dir="2700000" algn="tl">
                    <a:srgbClr val="000000">
                      <a:alpha val="43137"/>
                    </a:srgbClr>
                  </a:outerShdw>
                </a:effectLst>
                <a:sym typeface="+mn-ea"/>
              </a:rPr>
              <a:t>Companding in PCM</a:t>
            </a:r>
          </a:p>
        </p:txBody>
      </p:sp>
      <p:sp>
        <p:nvSpPr>
          <p:cNvPr id="9" name="Content Placeholder 2">
            <a:extLst>
              <a:ext uri="{FF2B5EF4-FFF2-40B4-BE49-F238E27FC236}">
                <a16:creationId xmlns="" xmlns:a16="http://schemas.microsoft.com/office/drawing/2014/main" id="{8EACEEFA-6A52-4DC3-8C38-B13A3DBD40BC}"/>
              </a:ext>
            </a:extLst>
          </p:cNvPr>
          <p:cNvSpPr txBox="1">
            <a:spLocks/>
          </p:cNvSpPr>
          <p:nvPr/>
        </p:nvSpPr>
        <p:spPr>
          <a:xfrm>
            <a:off x="648930" y="2438400"/>
            <a:ext cx="4455729"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p>
          <a:p>
            <a:r>
              <a:rPr lang="en-US" sz="1600" dirty="0"/>
              <a:t>The word </a:t>
            </a:r>
            <a:r>
              <a:rPr lang="en-US" sz="1600" dirty="0">
                <a:solidFill>
                  <a:srgbClr val="CC0099"/>
                </a:solidFill>
              </a:rPr>
              <a:t>Companding</a:t>
            </a:r>
            <a:r>
              <a:rPr lang="en-US" sz="1600" dirty="0"/>
              <a:t> is a combination of </a:t>
            </a:r>
            <a:r>
              <a:rPr lang="en-US" sz="1600" dirty="0">
                <a:solidFill>
                  <a:srgbClr val="C00000"/>
                </a:solidFill>
              </a:rPr>
              <a:t>Compressing and Expanding</a:t>
            </a:r>
            <a:r>
              <a:rPr lang="en-US" sz="1600" dirty="0"/>
              <a:t>, which means that it does both.</a:t>
            </a:r>
          </a:p>
          <a:p>
            <a:r>
              <a:rPr lang="en-US" sz="1600" dirty="0"/>
              <a:t>This is a non-linear technique used in PCM which </a:t>
            </a:r>
            <a:r>
              <a:rPr lang="en-US" sz="1600" dirty="0">
                <a:solidFill>
                  <a:srgbClr val="CC0099"/>
                </a:solidFill>
              </a:rPr>
              <a:t>compresses</a:t>
            </a:r>
            <a:r>
              <a:rPr lang="en-US" sz="1600" dirty="0"/>
              <a:t> the data at the transmitter and </a:t>
            </a:r>
            <a:r>
              <a:rPr lang="en-US" sz="1600" dirty="0">
                <a:solidFill>
                  <a:srgbClr val="CC0099"/>
                </a:solidFill>
              </a:rPr>
              <a:t>expands</a:t>
            </a:r>
            <a:r>
              <a:rPr lang="en-US" sz="1600" dirty="0"/>
              <a:t> the same data at the receiver to avoid signal distortion.</a:t>
            </a:r>
          </a:p>
          <a:p>
            <a:r>
              <a:rPr lang="en-US" sz="1600" dirty="0"/>
              <a:t> The effects of noise and crosstalk are reduced by using this technique.</a:t>
            </a:r>
          </a:p>
          <a:p>
            <a:r>
              <a:rPr lang="en-US" sz="1600" dirty="0"/>
              <a:t>There are two types of Companding techniques</a:t>
            </a:r>
          </a:p>
          <a:p>
            <a:pPr lvl="1"/>
            <a:r>
              <a:rPr lang="en-US" sz="1600" dirty="0"/>
              <a:t>A-law Companding Technique,</a:t>
            </a:r>
          </a:p>
          <a:p>
            <a:pPr lvl="1"/>
            <a:r>
              <a:rPr lang="en-US" sz="1600" dirty="0"/>
              <a:t>µ-law Companding Technique</a:t>
            </a:r>
          </a:p>
        </p:txBody>
      </p:sp>
      <p:sp>
        <p:nvSpPr>
          <p:cNvPr id="11" name="TextBox 10">
            <a:extLst>
              <a:ext uri="{FF2B5EF4-FFF2-40B4-BE49-F238E27FC236}">
                <a16:creationId xmlns="" xmlns:a16="http://schemas.microsoft.com/office/drawing/2014/main" id="{629CCABA-8237-4791-9EDE-34965D4ED282}"/>
              </a:ext>
            </a:extLst>
          </p:cNvPr>
          <p:cNvSpPr txBox="1"/>
          <p:nvPr/>
        </p:nvSpPr>
        <p:spPr>
          <a:xfrm>
            <a:off x="6326078" y="2495491"/>
            <a:ext cx="5401324" cy="3785652"/>
          </a:xfrm>
          <a:prstGeom prst="rect">
            <a:avLst/>
          </a:prstGeom>
          <a:noFill/>
        </p:spPr>
        <p:txBody>
          <a:bodyPr wrap="square">
            <a:spAutoFit/>
          </a:bodyPr>
          <a:lstStyle/>
          <a:p>
            <a:r>
              <a:rPr lang="en-US" sz="1200" b="1" u="sng" dirty="0">
                <a:gradFill>
                  <a:gsLst>
                    <a:gs pos="0">
                      <a:srgbClr val="E30000"/>
                    </a:gs>
                    <a:gs pos="100000">
                      <a:srgbClr val="760303"/>
                    </a:gs>
                  </a:gsLst>
                  <a:lin scaled="0"/>
                </a:gradFill>
              </a:rPr>
              <a:t>A-law Companding Technique</a:t>
            </a:r>
            <a:endParaRPr lang="en-US" sz="1200" b="1" u="sng" dirty="0"/>
          </a:p>
          <a:p>
            <a:endParaRPr lang="en-US" sz="1200" dirty="0"/>
          </a:p>
          <a:p>
            <a:r>
              <a:rPr lang="en-US" sz="1200" dirty="0"/>
              <a:t>Uniform quantization is achieved at </a:t>
            </a:r>
            <a:r>
              <a:rPr lang="en-US" sz="1200" b="1" dirty="0"/>
              <a:t>A = 1</a:t>
            </a:r>
            <a:r>
              <a:rPr lang="en-US" sz="1200" dirty="0"/>
              <a:t>, where the characteristic curve is linear and there is no compression.</a:t>
            </a:r>
          </a:p>
          <a:p>
            <a:endParaRPr lang="en-US" sz="1200" dirty="0"/>
          </a:p>
          <a:p>
            <a:r>
              <a:rPr lang="en-US" sz="1200" dirty="0"/>
              <a:t>A-law has mid-rise at the origin. Hence, it contains a non-zero value.</a:t>
            </a:r>
          </a:p>
          <a:p>
            <a:endParaRPr lang="en-US" sz="1200" dirty="0"/>
          </a:p>
          <a:p>
            <a:r>
              <a:rPr lang="en-US" sz="1200" dirty="0"/>
              <a:t>A-law </a:t>
            </a:r>
            <a:r>
              <a:rPr lang="en-US" sz="1200" dirty="0" err="1"/>
              <a:t>companding</a:t>
            </a:r>
            <a:r>
              <a:rPr lang="en-US" sz="1200" dirty="0"/>
              <a:t> is used for PCM telephone systems.</a:t>
            </a:r>
          </a:p>
          <a:p>
            <a:endParaRPr lang="en-US" sz="1200" dirty="0"/>
          </a:p>
          <a:p>
            <a:r>
              <a:rPr lang="en-US" sz="1200" dirty="0"/>
              <a:t>A-law is used in many parts of the world.</a:t>
            </a:r>
          </a:p>
          <a:p>
            <a:r>
              <a:rPr lang="en-US" sz="1200" b="1" u="sng" dirty="0">
                <a:gradFill>
                  <a:gsLst>
                    <a:gs pos="0">
                      <a:srgbClr val="E30000"/>
                    </a:gs>
                    <a:gs pos="100000">
                      <a:srgbClr val="760303"/>
                    </a:gs>
                  </a:gsLst>
                  <a:lin scaled="0"/>
                </a:gradFill>
              </a:rPr>
              <a:t>µ-law Companding Technique</a:t>
            </a:r>
            <a:endParaRPr lang="en-US" sz="1200" b="1" u="sng" dirty="0"/>
          </a:p>
          <a:p>
            <a:endParaRPr lang="en-US" sz="1200" dirty="0"/>
          </a:p>
          <a:p>
            <a:r>
              <a:rPr lang="en-US" sz="1200" dirty="0"/>
              <a:t>Uniform quantization is achieved at</a:t>
            </a:r>
            <a:r>
              <a:rPr lang="en-US" sz="1200" b="1" dirty="0"/>
              <a:t> µ = 0,</a:t>
            </a:r>
            <a:r>
              <a:rPr lang="en-US" sz="1200" dirty="0"/>
              <a:t> where the characteristic curve is linear and there is no compression.</a:t>
            </a:r>
          </a:p>
          <a:p>
            <a:endParaRPr lang="en-US" sz="1200" dirty="0"/>
          </a:p>
          <a:p>
            <a:r>
              <a:rPr lang="en-US" sz="1200" dirty="0"/>
              <a:t>µ-law has mid-tread at the origin. Hence, it contains a zero value.</a:t>
            </a:r>
          </a:p>
          <a:p>
            <a:endParaRPr lang="en-US" sz="1200" dirty="0"/>
          </a:p>
          <a:p>
            <a:r>
              <a:rPr lang="en-US" sz="1200" dirty="0"/>
              <a:t>µ-law </a:t>
            </a:r>
            <a:r>
              <a:rPr lang="en-US" sz="1200" dirty="0" err="1"/>
              <a:t>companding</a:t>
            </a:r>
            <a:r>
              <a:rPr lang="en-US" sz="1200" dirty="0"/>
              <a:t> is used for speech and music signals.</a:t>
            </a:r>
          </a:p>
          <a:p>
            <a:endParaRPr lang="en-US" sz="1200" dirty="0"/>
          </a:p>
          <a:p>
            <a:r>
              <a:rPr lang="en-US" sz="1200" dirty="0"/>
              <a:t>µ-law is used in North America and Japan</a:t>
            </a:r>
          </a:p>
        </p:txBody>
      </p:sp>
      <p:pic>
        <p:nvPicPr>
          <p:cNvPr id="6" name="Picture 5">
            <a:extLst>
              <a:ext uri="{FF2B5EF4-FFF2-40B4-BE49-F238E27FC236}">
                <a16:creationId xmlns="" xmlns:a16="http://schemas.microsoft.com/office/drawing/2014/main" id="{B984A347-6547-4BFA-82F7-4FD68E9F163C}"/>
              </a:ext>
            </a:extLst>
          </p:cNvPr>
          <p:cNvPicPr>
            <a:picLocks noChangeAspect="1"/>
          </p:cNvPicPr>
          <p:nvPr/>
        </p:nvPicPr>
        <p:blipFill>
          <a:blip r:embed="rId2"/>
          <a:stretch>
            <a:fillRect/>
          </a:stretch>
        </p:blipFill>
        <p:spPr>
          <a:xfrm>
            <a:off x="8052832" y="93875"/>
            <a:ext cx="2371725" cy="2047875"/>
          </a:xfrm>
          <a:prstGeom prst="rect">
            <a:avLst/>
          </a:prstGeom>
        </p:spPr>
      </p:pic>
    </p:spTree>
    <p:extLst>
      <p:ext uri="{BB962C8B-B14F-4D97-AF65-F5344CB8AC3E}">
        <p14:creationId xmlns:p14="http://schemas.microsoft.com/office/powerpoint/2010/main" val="188864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18E82D1-5BCD-4055-BC2E-519265A08333}"/>
              </a:ext>
            </a:extLst>
          </p:cNvPr>
          <p:cNvPicPr>
            <a:picLocks noChangeAspect="1"/>
          </p:cNvPicPr>
          <p:nvPr/>
        </p:nvPicPr>
        <p:blipFill>
          <a:blip r:embed="rId2"/>
          <a:stretch>
            <a:fillRect/>
          </a:stretch>
        </p:blipFill>
        <p:spPr>
          <a:xfrm>
            <a:off x="0" y="0"/>
            <a:ext cx="5804911" cy="6238875"/>
          </a:xfrm>
          <a:prstGeom prst="rect">
            <a:avLst/>
          </a:prstGeom>
        </p:spPr>
      </p:pic>
      <p:pic>
        <p:nvPicPr>
          <p:cNvPr id="3" name="Picture 2">
            <a:extLst>
              <a:ext uri="{FF2B5EF4-FFF2-40B4-BE49-F238E27FC236}">
                <a16:creationId xmlns="" xmlns:a16="http://schemas.microsoft.com/office/drawing/2014/main" id="{E2EF27CC-9259-4B93-A8BC-7AD297264918}"/>
              </a:ext>
            </a:extLst>
          </p:cNvPr>
          <p:cNvPicPr>
            <a:picLocks noChangeAspect="1"/>
          </p:cNvPicPr>
          <p:nvPr/>
        </p:nvPicPr>
        <p:blipFill>
          <a:blip r:embed="rId3"/>
          <a:stretch>
            <a:fillRect/>
          </a:stretch>
        </p:blipFill>
        <p:spPr>
          <a:xfrm>
            <a:off x="5804911" y="0"/>
            <a:ext cx="6387089" cy="6858000"/>
          </a:xfrm>
          <a:prstGeom prst="rect">
            <a:avLst/>
          </a:prstGeom>
        </p:spPr>
      </p:pic>
    </p:spTree>
    <p:extLst>
      <p:ext uri="{BB962C8B-B14F-4D97-AF65-F5344CB8AC3E}">
        <p14:creationId xmlns:p14="http://schemas.microsoft.com/office/powerpoint/2010/main" val="14062169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 xmlns:a16="http://schemas.microsoft.com/office/drawing/2014/main" id="{70BDD0CE-06A4-404B-8A13-580229C1C9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6">
            <a:extLst>
              <a:ext uri="{FF2B5EF4-FFF2-40B4-BE49-F238E27FC236}">
                <a16:creationId xmlns="" xmlns:a16="http://schemas.microsoft.com/office/drawing/2014/main" id="{EE9899FA-8881-472C-AA59-D08A89CA8A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16">
            <a:extLst>
              <a:ext uri="{FF2B5EF4-FFF2-40B4-BE49-F238E27FC236}">
                <a16:creationId xmlns="" xmlns:a16="http://schemas.microsoft.com/office/drawing/2014/main" id="{080B7D90-3DF1-4514-B26D-616BE35553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 xmlns:a16="http://schemas.microsoft.com/office/drawing/2014/main" id="{89741CC4-8E99-4143-B4E4-C92DF0EAD646}"/>
              </a:ext>
            </a:extLst>
          </p:cNvPr>
          <p:cNvSpPr txBox="1">
            <a:spLocks/>
          </p:cNvSpPr>
          <p:nvPr/>
        </p:nvSpPr>
        <p:spPr>
          <a:xfrm>
            <a:off x="622296" y="296314"/>
            <a:ext cx="4979514" cy="162232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C00000"/>
                </a:solidFill>
                <a:effectLst>
                  <a:outerShdw blurRad="38100" dist="38100" dir="2700000" algn="tl">
                    <a:srgbClr val="000000">
                      <a:alpha val="43137"/>
                    </a:srgbClr>
                  </a:outerShdw>
                </a:effectLst>
                <a:sym typeface="+mn-ea"/>
              </a:rPr>
              <a:t>Multiplexing</a:t>
            </a:r>
            <a:endParaRPr lang="en-US" b="1" dirty="0">
              <a:solidFill>
                <a:srgbClr val="C00000"/>
              </a:solidFill>
              <a:effectLst>
                <a:outerShdw blurRad="38100" dist="38100" dir="2700000" algn="tl">
                  <a:srgbClr val="000000">
                    <a:alpha val="43137"/>
                  </a:srgbClr>
                </a:outerShdw>
              </a:effectLst>
              <a:sym typeface="+mn-ea"/>
            </a:endParaRPr>
          </a:p>
        </p:txBody>
      </p:sp>
      <p:sp>
        <p:nvSpPr>
          <p:cNvPr id="3" name="TextBox 2">
            <a:extLst>
              <a:ext uri="{FF2B5EF4-FFF2-40B4-BE49-F238E27FC236}">
                <a16:creationId xmlns="" xmlns:a16="http://schemas.microsoft.com/office/drawing/2014/main" id="{93569B9E-E0A2-4E50-B864-4DC0414F6B09}"/>
              </a:ext>
            </a:extLst>
          </p:cNvPr>
          <p:cNvSpPr txBox="1"/>
          <p:nvPr/>
        </p:nvSpPr>
        <p:spPr>
          <a:xfrm>
            <a:off x="429805" y="2423160"/>
            <a:ext cx="5436117" cy="3231654"/>
          </a:xfrm>
          <a:prstGeom prst="rect">
            <a:avLst/>
          </a:prstGeom>
          <a:noFill/>
        </p:spPr>
        <p:txBody>
          <a:bodyPr wrap="square">
            <a:spAutoFit/>
          </a:bodyPr>
          <a:lstStyle/>
          <a:p>
            <a:r>
              <a:rPr lang="en-US" sz="1200" b="1" u="sng" dirty="0">
                <a:solidFill>
                  <a:srgbClr val="C00000"/>
                </a:solidFill>
                <a:effectLst>
                  <a:outerShdw blurRad="38100" dist="38100" dir="2700000" algn="tl">
                    <a:srgbClr val="000000">
                      <a:alpha val="43137"/>
                    </a:srgbClr>
                  </a:outerShdw>
                </a:effectLst>
              </a:rPr>
              <a:t>Synchronous time division multiplexing </a:t>
            </a:r>
          </a:p>
          <a:p>
            <a:r>
              <a:rPr lang="en-US" sz="1200" dirty="0"/>
              <a:t>As in the case of PAM , TDM is possible in PCM also, Here each sample is coded into several bits. The multiplexing is possible in two ways.</a:t>
            </a:r>
          </a:p>
          <a:p>
            <a:endParaRPr lang="en-US" sz="1200" dirty="0"/>
          </a:p>
          <a:p>
            <a:r>
              <a:rPr lang="en-US" sz="1200" dirty="0" err="1"/>
              <a:t>i</a:t>
            </a:r>
            <a:r>
              <a:rPr lang="en-US" sz="1200" dirty="0"/>
              <a:t>)Bits are taken , one by one from each channel sample code. After the first bits from all channel samples are taken , the commutator takes the second bits from all channel samples, and so on. This </a:t>
            </a:r>
            <a:r>
              <a:rPr lang="en-US" sz="1200" dirty="0">
                <a:solidFill>
                  <a:srgbClr val="CC0099"/>
                </a:solidFill>
              </a:rPr>
              <a:t>is bit interleaving</a:t>
            </a:r>
            <a:r>
              <a:rPr lang="en-US" sz="1200" dirty="0"/>
              <a:t>.</a:t>
            </a:r>
          </a:p>
          <a:p>
            <a:r>
              <a:rPr lang="en-US" sz="1200" dirty="0"/>
              <a:t>ii)All code bits of the first channel samples are taken followed by all code bits of the second channel samples and so on. In this method, the desired commutator speed is less than the first method. This is </a:t>
            </a:r>
            <a:r>
              <a:rPr lang="en-US" sz="1200" dirty="0">
                <a:solidFill>
                  <a:srgbClr val="CC0099"/>
                </a:solidFill>
              </a:rPr>
              <a:t>word interleaving.</a:t>
            </a:r>
          </a:p>
          <a:p>
            <a:endParaRPr lang="en-US" sz="1200" dirty="0">
              <a:solidFill>
                <a:srgbClr val="CC0099"/>
              </a:solidFill>
            </a:endParaRPr>
          </a:p>
          <a:p>
            <a:r>
              <a:rPr lang="en-US" sz="1200" dirty="0"/>
              <a:t>A synchronizing bit is added at the end of each frame of synchronization between the commutator and decommutator. All bits corresponding to a specific sample code from all channels constitute a frame. Thus if there are </a:t>
            </a:r>
            <a:r>
              <a:rPr lang="en-US" sz="1200" dirty="0">
                <a:solidFill>
                  <a:srgbClr val="FF0000"/>
                </a:solidFill>
              </a:rPr>
              <a:t>n channels and N bits per sample, then the size of a frame is </a:t>
            </a:r>
            <a:r>
              <a:rPr lang="en-US" sz="1200" dirty="0" err="1">
                <a:solidFill>
                  <a:srgbClr val="FF0000"/>
                </a:solidFill>
              </a:rPr>
              <a:t>nN</a:t>
            </a:r>
            <a:r>
              <a:rPr lang="en-US" sz="1200" dirty="0">
                <a:solidFill>
                  <a:srgbClr val="FF0000"/>
                </a:solidFill>
              </a:rPr>
              <a:t> bits.</a:t>
            </a:r>
            <a:r>
              <a:rPr lang="en-US" sz="1200" dirty="0"/>
              <a:t> The signal that is to be time division multiplexed is bandlimited to the same frequency, resulting in the same sampling frequency for all channels and hence the Synchronous time division multiplexing.</a:t>
            </a:r>
          </a:p>
        </p:txBody>
      </p:sp>
      <p:sp>
        <p:nvSpPr>
          <p:cNvPr id="5" name="TextBox 4">
            <a:extLst>
              <a:ext uri="{FF2B5EF4-FFF2-40B4-BE49-F238E27FC236}">
                <a16:creationId xmlns="" xmlns:a16="http://schemas.microsoft.com/office/drawing/2014/main" id="{6223D2D9-FDFE-44E7-942E-1764C19877F6}"/>
              </a:ext>
            </a:extLst>
          </p:cNvPr>
          <p:cNvSpPr txBox="1"/>
          <p:nvPr/>
        </p:nvSpPr>
        <p:spPr>
          <a:xfrm>
            <a:off x="6336145" y="2423161"/>
            <a:ext cx="5426050" cy="3539430"/>
          </a:xfrm>
          <a:prstGeom prst="rect">
            <a:avLst/>
          </a:prstGeom>
          <a:noFill/>
        </p:spPr>
        <p:txBody>
          <a:bodyPr wrap="square">
            <a:spAutoFit/>
          </a:bodyPr>
          <a:lstStyle/>
          <a:p>
            <a:r>
              <a:rPr lang="en-US" sz="1400" b="1" u="sng" dirty="0">
                <a:solidFill>
                  <a:srgbClr val="C00000"/>
                </a:solidFill>
                <a:effectLst>
                  <a:outerShdw blurRad="38100" dist="38100" dir="2700000" algn="tl">
                    <a:srgbClr val="000000">
                      <a:alpha val="43137"/>
                    </a:srgbClr>
                  </a:outerShdw>
                </a:effectLst>
              </a:rPr>
              <a:t>Asynchronous time division multiplexing </a:t>
            </a:r>
          </a:p>
          <a:p>
            <a:r>
              <a:rPr lang="en-US" sz="1400" dirty="0"/>
              <a:t>When the signal to be time division multiplexed are bandlimited to different frequency, their sapling frequencies are also different, such asynchronously samples signals are multiplexed by a technique called </a:t>
            </a:r>
            <a:r>
              <a:rPr lang="en-US" sz="1400" dirty="0">
                <a:solidFill>
                  <a:srgbClr val="CC0099"/>
                </a:solidFill>
              </a:rPr>
              <a:t>Pulse stuffing.</a:t>
            </a:r>
          </a:p>
          <a:p>
            <a:r>
              <a:rPr lang="en-US" sz="1400" dirty="0"/>
              <a:t>Different signals are sampled at different sampling frequencies. The samples are stored on different storage device(</a:t>
            </a:r>
            <a:r>
              <a:rPr lang="en-US" sz="1400" dirty="0">
                <a:solidFill>
                  <a:srgbClr val="CC0099"/>
                </a:solidFill>
              </a:rPr>
              <a:t>elastic store</a:t>
            </a:r>
            <a:r>
              <a:rPr lang="en-US" sz="1400" dirty="0"/>
              <a:t>). While transmitting these signals , each storage device is played at different speeds in such a way that the output sample rate of each device is same.</a:t>
            </a:r>
          </a:p>
          <a:p>
            <a:endParaRPr lang="en-US" sz="1400" dirty="0"/>
          </a:p>
          <a:p>
            <a:r>
              <a:rPr lang="en-US" sz="1400" b="0" i="0" dirty="0">
                <a:solidFill>
                  <a:srgbClr val="CC0099"/>
                </a:solidFill>
                <a:effectLst/>
              </a:rPr>
              <a:t>Pulse stuffing, often referred to as bit stuffing, is the practice of adding non-data bits to a binary signal before that signal is transmitted over a network. Pulse stuffing is often used as a means of controlling synchronization in systems that require both transmitter and receiver to transmit at the same bit rate.</a:t>
            </a:r>
            <a:endParaRPr lang="en-US" sz="1400" b="1" dirty="0">
              <a:solidFill>
                <a:srgbClr val="CC0099"/>
              </a:solidFill>
            </a:endParaRPr>
          </a:p>
        </p:txBody>
      </p:sp>
      <p:sp>
        <p:nvSpPr>
          <p:cNvPr id="18" name="TextBox 17">
            <a:extLst>
              <a:ext uri="{FF2B5EF4-FFF2-40B4-BE49-F238E27FC236}">
                <a16:creationId xmlns="" xmlns:a16="http://schemas.microsoft.com/office/drawing/2014/main" id="{7E01F84F-A356-41DE-ABD3-719C5BD14310}"/>
              </a:ext>
            </a:extLst>
          </p:cNvPr>
          <p:cNvSpPr txBox="1"/>
          <p:nvPr/>
        </p:nvSpPr>
        <p:spPr>
          <a:xfrm>
            <a:off x="3721963" y="31844"/>
            <a:ext cx="8396056" cy="1815882"/>
          </a:xfrm>
          <a:prstGeom prst="rect">
            <a:avLst/>
          </a:prstGeom>
          <a:noFill/>
        </p:spPr>
        <p:txBody>
          <a:bodyPr wrap="square">
            <a:spAutoFit/>
          </a:bodyPr>
          <a:lstStyle/>
          <a:p>
            <a:pPr algn="just">
              <a:buFont typeface="Arial" panose="020B0604020202020204" pitchFamily="34" charset="0"/>
              <a:buChar char="•"/>
            </a:pPr>
            <a:r>
              <a:rPr lang="en-US" sz="1600" b="1" i="0" dirty="0">
                <a:solidFill>
                  <a:srgbClr val="CC0099"/>
                </a:solidFill>
                <a:effectLst/>
              </a:rPr>
              <a:t>Time-division multiplexing (TDM)</a:t>
            </a:r>
            <a:r>
              <a:rPr lang="en-US" sz="1600" b="0" i="0" dirty="0">
                <a:solidFill>
                  <a:srgbClr val="CC0099"/>
                </a:solidFill>
                <a:effectLst/>
              </a:rPr>
              <a:t> </a:t>
            </a:r>
            <a:r>
              <a:rPr lang="en-US" sz="1600" b="0" i="0" dirty="0">
                <a:solidFill>
                  <a:srgbClr val="333333"/>
                </a:solidFill>
                <a:effectLst/>
              </a:rPr>
              <a:t>is a method of transmitting and receiving independent signals over a common signal path by means of synchronized switches at each end of the transmission line so that each signal appears on the line only a fraction of time in an alternating pattern.</a:t>
            </a:r>
          </a:p>
          <a:p>
            <a:pPr algn="just">
              <a:buFont typeface="Arial" panose="020B0604020202020204" pitchFamily="34" charset="0"/>
              <a:buChar char="•"/>
            </a:pPr>
            <a:r>
              <a:rPr lang="en-US" sz="1600" b="0" i="0" dirty="0">
                <a:solidFill>
                  <a:srgbClr val="333333"/>
                </a:solidFill>
                <a:effectLst/>
              </a:rPr>
              <a:t> It is used when the data rate of the transmission medium exceeds that of signal to be transmitted. </a:t>
            </a:r>
          </a:p>
          <a:p>
            <a:pPr algn="just">
              <a:buFont typeface="Arial" panose="020B0604020202020204" pitchFamily="34" charset="0"/>
              <a:buChar char="•"/>
            </a:pPr>
            <a:r>
              <a:rPr lang="en-US" sz="1600" b="0" i="0" dirty="0">
                <a:solidFill>
                  <a:srgbClr val="333333"/>
                </a:solidFill>
                <a:effectLst/>
              </a:rPr>
              <a:t>When a large number of PCM signals are to be transmitted over a common channel, multiplexing of these PCM signals is required. There are two types of Multiplexing </a:t>
            </a:r>
            <a:r>
              <a:rPr lang="en-US" sz="1600" b="0" i="0" dirty="0" err="1">
                <a:solidFill>
                  <a:srgbClr val="333333"/>
                </a:solidFill>
                <a:effectLst/>
              </a:rPr>
              <a:t>i</a:t>
            </a:r>
            <a:r>
              <a:rPr lang="en-US" sz="1600" b="0" i="0" dirty="0">
                <a:solidFill>
                  <a:srgbClr val="333333"/>
                </a:solidFill>
                <a:effectLst/>
              </a:rPr>
              <a:t>)Synchronous TDM ii)Asynchronous TDM.</a:t>
            </a:r>
          </a:p>
        </p:txBody>
      </p:sp>
    </p:spTree>
    <p:extLst>
      <p:ext uri="{BB962C8B-B14F-4D97-AF65-F5344CB8AC3E}">
        <p14:creationId xmlns:p14="http://schemas.microsoft.com/office/powerpoint/2010/main" val="24809785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C82D9FC0-D322-4C7B-8E2F-A90FD35B7FE0}"/>
              </a:ext>
            </a:extLst>
          </p:cNvPr>
          <p:cNvSpPr>
            <a:spLocks noChangeArrowheads="1"/>
          </p:cNvSpPr>
          <p:nvPr/>
        </p:nvSpPr>
        <p:spPr bwMode="auto">
          <a:xfrm>
            <a:off x="0" y="948690"/>
            <a:ext cx="5458241" cy="57246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rgbClr val="333333"/>
                </a:solidFill>
                <a:effectLst/>
                <a:latin typeface="+mn-lt"/>
              </a:rPr>
              <a:t>This system is used to convey multiple signals over telephone lines using wideband coaxial cable.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Operation of the</a:t>
            </a:r>
            <a:r>
              <a:rPr kumimoji="0" lang="en-US" altLang="en-US" sz="1200" b="0" i="0" u="none" strike="noStrike" cap="none" normalizeH="0" baseline="0" dirty="0">
                <a:ln>
                  <a:noFill/>
                </a:ln>
                <a:solidFill>
                  <a:srgbClr val="CC0099"/>
                </a:solidFill>
                <a:effectLst/>
                <a:latin typeface="+mn-lt"/>
              </a:rPr>
              <a:t> T1 system</a:t>
            </a:r>
            <a:r>
              <a:rPr kumimoji="0" lang="en-US" altLang="en-US" sz="1200" b="0" i="0" u="none" strike="noStrike" cap="none" normalizeH="0" baseline="0" dirty="0">
                <a:ln>
                  <a:noFill/>
                </a:ln>
                <a:solidFill>
                  <a:srgbClr val="333333"/>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The operation of the PCM-TDM system is as follows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This system has been designed to accommodate </a:t>
            </a:r>
            <a:r>
              <a:rPr kumimoji="0" lang="en-US" altLang="en-US" sz="1200" b="0" i="0" u="none" strike="noStrike" cap="none" normalizeH="0" baseline="0" dirty="0">
                <a:ln>
                  <a:noFill/>
                </a:ln>
                <a:solidFill>
                  <a:srgbClr val="CC0099"/>
                </a:solidFill>
                <a:effectLst/>
                <a:latin typeface="+mn-lt"/>
              </a:rPr>
              <a:t>24 voice channels </a:t>
            </a:r>
            <a:r>
              <a:rPr kumimoji="0" lang="en-US" altLang="en-US" sz="1200" b="0" i="0" u="none" strike="noStrike" cap="none" normalizeH="0" baseline="0" dirty="0">
                <a:ln>
                  <a:noFill/>
                </a:ln>
                <a:solidFill>
                  <a:srgbClr val="333333"/>
                </a:solidFill>
                <a:effectLst/>
                <a:latin typeface="+mn-lt"/>
              </a:rPr>
              <a:t>marked S1 to S24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Each signal is bandlimited to 3.3kHz, and the sampling is done at a standard rate of 8 kHz.</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This is </a:t>
            </a:r>
            <a:r>
              <a:rPr kumimoji="0" lang="en-US" altLang="en-US" sz="1200" b="0" i="0" u="none" strike="noStrike" cap="none" normalizeH="0" baseline="0" dirty="0">
                <a:ln>
                  <a:noFill/>
                </a:ln>
                <a:solidFill>
                  <a:srgbClr val="CC0099"/>
                </a:solidFill>
                <a:effectLst/>
                <a:latin typeface="+mn-lt"/>
              </a:rPr>
              <a:t>higher than the Nyquist rate</a:t>
            </a:r>
            <a:r>
              <a:rPr kumimoji="0" lang="en-US" altLang="en-US" sz="1200" b="0" i="0" u="none" strike="noStrike" cap="none" normalizeH="0" baseline="0" dirty="0">
                <a:ln>
                  <a:noFill/>
                </a:ln>
                <a:solidFill>
                  <a:srgbClr val="333333"/>
                </a:solidFill>
                <a:effectLst/>
                <a:latin typeface="+mn-l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The </a:t>
            </a:r>
            <a:r>
              <a:rPr kumimoji="0" lang="en-US" altLang="en-US" sz="1200" b="0" i="0" u="none" strike="noStrike" cap="none" normalizeH="0" baseline="0" dirty="0">
                <a:ln>
                  <a:noFill/>
                </a:ln>
                <a:solidFill>
                  <a:srgbClr val="FF0000"/>
                </a:solidFill>
                <a:effectLst/>
                <a:latin typeface="+mn-lt"/>
              </a:rPr>
              <a:t>sampling is done by the commutator switch SW1 </a:t>
            </a:r>
            <a:r>
              <a:rPr kumimoji="0" lang="en-US" altLang="en-US" sz="1200" b="0" i="0" u="none" strike="noStrike" cap="none" normalizeH="0" baseline="0" dirty="0">
                <a:ln>
                  <a:noFill/>
                </a:ln>
                <a:solidFill>
                  <a:srgbClr val="333333"/>
                </a:solidFill>
                <a:effectLst/>
                <a:latin typeface="+mn-l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These voice signals are selected one by one and connected to a PCM transmitter by the commutator switch SW1.</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Each sampled signal is then applied to the PCM transmitter which converts it into a digital signal by the process of </a:t>
            </a:r>
            <a:r>
              <a:rPr kumimoji="0" lang="en-US" altLang="en-US" sz="1200" b="0" i="0" u="none" strike="noStrike" cap="none" normalizeH="0" baseline="0" dirty="0">
                <a:ln>
                  <a:noFill/>
                </a:ln>
                <a:solidFill>
                  <a:srgbClr val="C00000"/>
                </a:solidFill>
                <a:effectLst/>
                <a:latin typeface="+mn-lt"/>
              </a:rPr>
              <a:t>A to D conversion </a:t>
            </a:r>
            <a:r>
              <a:rPr kumimoji="0" lang="en-US" altLang="en-US" sz="1200" b="0" i="0" u="none" strike="noStrike" cap="none" normalizeH="0" baseline="0" dirty="0">
                <a:ln>
                  <a:noFill/>
                </a:ln>
                <a:effectLst/>
                <a:latin typeface="+mn-lt"/>
              </a:rPr>
              <a:t>and </a:t>
            </a:r>
            <a:r>
              <a:rPr kumimoji="0" lang="en-US" altLang="en-US" sz="1200" b="0" i="0" u="none" strike="noStrike" cap="none" normalizeH="0" baseline="0" dirty="0" err="1">
                <a:ln>
                  <a:noFill/>
                </a:ln>
                <a:effectLst/>
                <a:latin typeface="+mn-lt"/>
              </a:rPr>
              <a:t>companding</a:t>
            </a:r>
            <a:r>
              <a:rPr kumimoji="0" lang="en-US" altLang="en-US" sz="1200" b="0" i="0" u="none" strike="noStrike" cap="none" normalizeH="0" baseline="0" dirty="0">
                <a:ln>
                  <a:noFill/>
                </a:ln>
                <a:solidFill>
                  <a:srgbClr val="333333"/>
                </a:solidFill>
                <a:effectLst/>
                <a:latin typeface="+mn-lt"/>
              </a:rPr>
              <a:t>, as explained earlier.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The resulting digital waveform is transmitted over a co-axial cable.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Periodically, after every 6000 ft, </a:t>
            </a:r>
            <a:r>
              <a:rPr kumimoji="0" lang="en-US" altLang="en-US" sz="1200" b="0" i="0" u="none" strike="noStrike" cap="none" normalizeH="0" baseline="0" dirty="0">
                <a:ln>
                  <a:noFill/>
                </a:ln>
                <a:solidFill>
                  <a:srgbClr val="CC0099"/>
                </a:solidFill>
                <a:effectLst/>
                <a:latin typeface="+mn-lt"/>
              </a:rPr>
              <a:t>the PCM-TDM signal is regenerated by amplifiers called “repeaters”.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CC0099"/>
                </a:solidFill>
                <a:effectLst/>
                <a:latin typeface="+mn-lt"/>
              </a:rPr>
              <a:t>They eliminate the distortion </a:t>
            </a:r>
            <a:r>
              <a:rPr kumimoji="0" lang="en-US" altLang="en-US" sz="1200" b="0" i="0" u="none" strike="noStrike" cap="none" normalizeH="0" baseline="0" dirty="0">
                <a:ln>
                  <a:noFill/>
                </a:ln>
                <a:solidFill>
                  <a:srgbClr val="333333"/>
                </a:solidFill>
                <a:effectLst/>
                <a:latin typeface="+mn-lt"/>
              </a:rPr>
              <a:t>introduced by the channel and remove the superimposed noise and regenerate a clean PCM-TDM signal at their output.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This ensures that the received signal is free from the distortions and noise.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At the </a:t>
            </a:r>
            <a:r>
              <a:rPr kumimoji="0" lang="en-US" altLang="en-US" sz="1200" b="0" i="0" u="none" strike="noStrike" cap="none" normalizeH="0" baseline="0" dirty="0">
                <a:ln>
                  <a:noFill/>
                </a:ln>
                <a:solidFill>
                  <a:srgbClr val="CC0099"/>
                </a:solidFill>
                <a:effectLst/>
                <a:latin typeface="+mn-lt"/>
              </a:rPr>
              <a:t>destination the signal is </a:t>
            </a:r>
            <a:r>
              <a:rPr kumimoji="0" lang="en-US" altLang="en-US" sz="1200" b="0" i="0" u="none" strike="noStrike" cap="none" normalizeH="0" baseline="0" dirty="0" err="1">
                <a:ln>
                  <a:noFill/>
                </a:ln>
                <a:solidFill>
                  <a:srgbClr val="CC0099"/>
                </a:solidFill>
                <a:effectLst/>
                <a:latin typeface="+mn-lt"/>
              </a:rPr>
              <a:t>companded</a:t>
            </a:r>
            <a:r>
              <a:rPr kumimoji="0" lang="en-US" altLang="en-US" sz="1200" b="0" i="0" u="none" strike="noStrike" cap="none" normalizeH="0" baseline="0" dirty="0">
                <a:ln>
                  <a:noFill/>
                </a:ln>
                <a:solidFill>
                  <a:srgbClr val="CC0099"/>
                </a:solidFill>
                <a:effectLst/>
                <a:latin typeface="+mn-lt"/>
              </a:rPr>
              <a:t>, decoded and demultiplexed, </a:t>
            </a:r>
            <a:r>
              <a:rPr kumimoji="0" lang="en-US" altLang="en-US" sz="1200" b="0" i="0" u="none" strike="noStrike" cap="none" normalizeH="0" baseline="0" dirty="0">
                <a:ln>
                  <a:noFill/>
                </a:ln>
                <a:solidFill>
                  <a:srgbClr val="333333"/>
                </a:solidFill>
                <a:effectLst/>
                <a:latin typeface="+mn-lt"/>
              </a:rPr>
              <a:t>using a PCM receiver.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mn-lt"/>
              </a:rPr>
              <a:t>The PCM receiver output is connected to different low pass filters via commutator switch SW2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CC0099"/>
                </a:solidFill>
                <a:effectLst/>
                <a:latin typeface="+mn-lt"/>
              </a:rPr>
              <a:t>Synchronization</a:t>
            </a:r>
            <a:r>
              <a:rPr kumimoji="0" lang="en-US" altLang="en-US" sz="1200" b="0" i="0" u="none" strike="noStrike" cap="none" normalizeH="0" baseline="0" dirty="0">
                <a:ln>
                  <a:noFill/>
                </a:ln>
                <a:solidFill>
                  <a:srgbClr val="333333"/>
                </a:solidFill>
                <a:effectLst/>
                <a:latin typeface="+mn-lt"/>
              </a:rPr>
              <a:t> between the transmitter and receiver</a:t>
            </a:r>
            <a:r>
              <a:rPr kumimoji="0" lang="en-US" altLang="en-US" sz="1200" b="0" i="0" u="none" strike="noStrike" cap="none" normalizeH="0" dirty="0">
                <a:ln>
                  <a:noFill/>
                </a:ln>
                <a:solidFill>
                  <a:srgbClr val="333333"/>
                </a:solidFill>
                <a:effectLst/>
                <a:latin typeface="+mn-lt"/>
              </a:rPr>
              <a:t> </a:t>
            </a:r>
            <a:r>
              <a:rPr kumimoji="0" lang="en-US" altLang="en-US" sz="1200" b="0" i="0" u="none" strike="noStrike" cap="none" normalizeH="0" baseline="0" dirty="0">
                <a:ln>
                  <a:noFill/>
                </a:ln>
                <a:solidFill>
                  <a:srgbClr val="333333"/>
                </a:solidFill>
                <a:effectLst/>
                <a:latin typeface="+mn-lt"/>
              </a:rPr>
              <a:t>commutators </a:t>
            </a:r>
            <a:r>
              <a:rPr kumimoji="0" lang="en-US" altLang="en-US" sz="1200" b="0" i="0" u="none" strike="noStrike" cap="none" normalizeH="0" baseline="0" dirty="0">
                <a:ln>
                  <a:noFill/>
                </a:ln>
                <a:solidFill>
                  <a:srgbClr val="CC0099"/>
                </a:solidFill>
                <a:effectLst/>
                <a:latin typeface="+mn-lt"/>
              </a:rPr>
              <a:t>SW1 and SW2 </a:t>
            </a:r>
            <a:r>
              <a:rPr kumimoji="0" lang="en-US" altLang="en-US" sz="1200" b="0" i="0" u="none" strike="noStrike" cap="none" normalizeH="0" baseline="0" dirty="0">
                <a:ln>
                  <a:noFill/>
                </a:ln>
                <a:solidFill>
                  <a:srgbClr val="333333"/>
                </a:solidFill>
                <a:effectLst/>
                <a:latin typeface="+mn-lt"/>
              </a:rPr>
              <a:t>is essential in </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rgbClr val="333333"/>
                </a:solidFill>
                <a:effectLst/>
                <a:latin typeface="+mn-lt"/>
              </a:rPr>
              <a:t>order to ensure proper communication.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pic>
        <p:nvPicPr>
          <p:cNvPr id="4" name="Content Placeholder 3">
            <a:extLst>
              <a:ext uri="{FF2B5EF4-FFF2-40B4-BE49-F238E27FC236}">
                <a16:creationId xmlns="" xmlns:a16="http://schemas.microsoft.com/office/drawing/2014/main" id="{8BEAA515-5928-4543-8378-10D178AC1F90}"/>
              </a:ext>
            </a:extLst>
          </p:cNvPr>
          <p:cNvPicPr>
            <a:picLocks noChangeAspect="1"/>
          </p:cNvPicPr>
          <p:nvPr/>
        </p:nvPicPr>
        <p:blipFill>
          <a:blip r:embed="rId2"/>
          <a:stretch>
            <a:fillRect/>
          </a:stretch>
        </p:blipFill>
        <p:spPr>
          <a:xfrm>
            <a:off x="5510112" y="939127"/>
            <a:ext cx="6647887" cy="4130023"/>
          </a:xfrm>
          <a:prstGeom prst="rect">
            <a:avLst/>
          </a:prstGeom>
        </p:spPr>
      </p:pic>
      <p:sp>
        <p:nvSpPr>
          <p:cNvPr id="5" name="Title 1">
            <a:extLst>
              <a:ext uri="{FF2B5EF4-FFF2-40B4-BE49-F238E27FC236}">
                <a16:creationId xmlns="" xmlns:a16="http://schemas.microsoft.com/office/drawing/2014/main" id="{BD1097DB-A5AA-4FBE-B526-CEBD295F068D}"/>
              </a:ext>
            </a:extLst>
          </p:cNvPr>
          <p:cNvSpPr txBox="1">
            <a:spLocks/>
          </p:cNvSpPr>
          <p:nvPr/>
        </p:nvSpPr>
        <p:spPr>
          <a:xfrm>
            <a:off x="0" y="0"/>
            <a:ext cx="434118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b="1">
                <a:solidFill>
                  <a:srgbClr val="C00000"/>
                </a:solidFill>
                <a:effectLst>
                  <a:outerShdw blurRad="38100" dist="38100" dir="2700000" algn="tl">
                    <a:srgbClr val="000000">
                      <a:alpha val="43137"/>
                    </a:srgbClr>
                  </a:outerShdw>
                </a:effectLst>
              </a:rPr>
              <a:t>PCM -TDM</a:t>
            </a:r>
            <a:endParaRPr lang="en-IN"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42928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4838B4-9E65-4D4E-A38F-934012818540}"/>
              </a:ext>
            </a:extLst>
          </p:cNvPr>
          <p:cNvSpPr>
            <a:spLocks noGrp="1"/>
          </p:cNvSpPr>
          <p:nvPr>
            <p:ph type="title"/>
          </p:nvPr>
        </p:nvSpPr>
        <p:spPr>
          <a:xfrm>
            <a:off x="648930" y="140994"/>
            <a:ext cx="3505495" cy="1622321"/>
          </a:xfrm>
        </p:spPr>
        <p:txBody>
          <a:bodyPr>
            <a:normAutofit/>
          </a:bodyPr>
          <a:lstStyle/>
          <a:p>
            <a:r>
              <a:rPr lang="en-SG" sz="4000" b="1" dirty="0">
                <a:solidFill>
                  <a:srgbClr val="C00000"/>
                </a:solidFill>
                <a:effectLst>
                  <a:outerShdw blurRad="38100" dist="38100" dir="2700000" algn="tl">
                    <a:srgbClr val="000000">
                      <a:alpha val="43137"/>
                    </a:srgbClr>
                  </a:outerShdw>
                </a:effectLst>
                <a:latin typeface="+mn-lt"/>
              </a:rPr>
              <a:t>Bandwidth of a PCM</a:t>
            </a:r>
            <a:endParaRPr lang="en-IN" sz="4000" b="1" dirty="0">
              <a:solidFill>
                <a:srgbClr val="C0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 xmlns:a16="http://schemas.microsoft.com/office/drawing/2014/main" id="{0A5E674C-F893-4163-B20E-53A365962B19}"/>
              </a:ext>
            </a:extLst>
          </p:cNvPr>
          <p:cNvSpPr>
            <a:spLocks noGrp="1"/>
          </p:cNvSpPr>
          <p:nvPr>
            <p:ph idx="1"/>
          </p:nvPr>
        </p:nvSpPr>
        <p:spPr>
          <a:xfrm>
            <a:off x="648931" y="1660124"/>
            <a:ext cx="3505494" cy="4900474"/>
          </a:xfrm>
        </p:spPr>
        <p:txBody>
          <a:bodyPr>
            <a:normAutofit fontScale="85000" lnSpcReduction="20000"/>
          </a:bodyPr>
          <a:lstStyle/>
          <a:p>
            <a:pPr rtl="0"/>
            <a:r>
              <a:rPr lang="en-US" sz="1400" b="0" i="0" dirty="0">
                <a:effectLst/>
              </a:rPr>
              <a:t>Bandwidth of PCM signal depends on the bit rate and the pulse shape.</a:t>
            </a:r>
          </a:p>
          <a:p>
            <a:pPr rtl="0"/>
            <a:r>
              <a:rPr lang="en-US" sz="1400" b="0" i="0" dirty="0">
                <a:effectLst/>
              </a:rPr>
              <a:t>Let the bit rate be R (of the PCM signal generated), then</a:t>
            </a:r>
          </a:p>
          <a:p>
            <a:pPr rtl="0"/>
            <a:r>
              <a:rPr lang="en-US" sz="1400" b="1" i="0" dirty="0">
                <a:effectLst/>
              </a:rPr>
              <a:t>R = n*fs</a:t>
            </a:r>
            <a:endParaRPr lang="en-US" sz="1400" b="0" i="0" dirty="0">
              <a:effectLst/>
            </a:endParaRPr>
          </a:p>
          <a:p>
            <a:pPr rtl="0"/>
            <a:r>
              <a:rPr lang="en-US" sz="1400" b="0" i="0" dirty="0">
                <a:effectLst/>
              </a:rPr>
              <a:t>n = number of bits on the PCM word (M= 2^n …. M is no. of levels of quantization)</a:t>
            </a:r>
          </a:p>
          <a:p>
            <a:pPr rtl="0"/>
            <a:r>
              <a:rPr lang="en-US" sz="1400" b="0" i="0" dirty="0">
                <a:effectLst/>
              </a:rPr>
              <a:t>fs = sampling rate to which analog signal is sampled</a:t>
            </a:r>
          </a:p>
          <a:p>
            <a:r>
              <a:rPr lang="en-US" sz="1400" b="0" i="0" dirty="0">
                <a:effectLst/>
              </a:rPr>
              <a:t>For no aliasing i.e. the Nyquist rate : </a:t>
            </a:r>
            <a:r>
              <a:rPr lang="en-US" sz="1400" b="1" i="0" dirty="0">
                <a:effectLst/>
              </a:rPr>
              <a:t>fs= 2fm</a:t>
            </a:r>
            <a:r>
              <a:rPr lang="en-US" sz="1400" b="0" i="0" dirty="0">
                <a:effectLst/>
              </a:rPr>
              <a:t>,</a:t>
            </a:r>
          </a:p>
          <a:p>
            <a:pPr rtl="0"/>
            <a:r>
              <a:rPr lang="en-US" sz="1400" b="0" i="0" dirty="0">
                <a:effectLst/>
              </a:rPr>
              <a:t>where </a:t>
            </a:r>
            <a:r>
              <a:rPr lang="en-US" sz="1400" b="1" i="0" dirty="0" err="1">
                <a:effectLst/>
              </a:rPr>
              <a:t>fm</a:t>
            </a:r>
            <a:r>
              <a:rPr lang="en-US" sz="1400" b="0" i="0" dirty="0">
                <a:effectLst/>
              </a:rPr>
              <a:t> is the bandwidth of the analog signal that is to be converted.</a:t>
            </a:r>
          </a:p>
          <a:p>
            <a:pPr rtl="0"/>
            <a:r>
              <a:rPr lang="en-US" sz="1400" b="0" i="0" dirty="0">
                <a:effectLst/>
              </a:rPr>
              <a:t>Bandwidth of the PCM (BPCM) waveform is bounded by</a:t>
            </a:r>
          </a:p>
          <a:p>
            <a:pPr rtl="0"/>
            <a:r>
              <a:rPr lang="en-US" sz="1400" b="1" i="0" dirty="0">
                <a:effectLst/>
              </a:rPr>
              <a:t>BPCM&gt;= R/2</a:t>
            </a:r>
            <a:endParaRPr lang="en-US" sz="1400" b="0" i="0" dirty="0">
              <a:effectLst/>
            </a:endParaRPr>
          </a:p>
          <a:p>
            <a:pPr rtl="0"/>
            <a:r>
              <a:rPr lang="en-US" sz="1400" b="1" i="0" dirty="0">
                <a:effectLst/>
              </a:rPr>
              <a:t>BPCM&gt;= n* </a:t>
            </a:r>
            <a:r>
              <a:rPr lang="en-US" sz="1400" b="1" i="0" dirty="0" err="1">
                <a:effectLst/>
              </a:rPr>
              <a:t>fm</a:t>
            </a:r>
            <a:endParaRPr lang="en-US" sz="1400" b="0" i="0" dirty="0">
              <a:effectLst/>
            </a:endParaRPr>
          </a:p>
          <a:p>
            <a:pPr rtl="0"/>
            <a:r>
              <a:rPr lang="en-US" sz="1400" b="0" i="0" dirty="0">
                <a:effectLst/>
              </a:rPr>
              <a:t>(so R/2 is the minimum bandwidth of the PCM signal)</a:t>
            </a:r>
          </a:p>
          <a:p>
            <a:pPr rtl="0"/>
            <a:r>
              <a:rPr lang="en-US" sz="1400" b="0" i="0" dirty="0">
                <a:effectLst/>
              </a:rPr>
              <a:t>For one using a rectangular pulse with polar NRZ (Non return to zero) line code:</a:t>
            </a:r>
          </a:p>
          <a:p>
            <a:pPr rtl="0"/>
            <a:r>
              <a:rPr lang="en-US" sz="1400" b="1" i="0" dirty="0">
                <a:effectLst/>
              </a:rPr>
              <a:t>BPCM = R = n*fs = n*2*B</a:t>
            </a:r>
            <a:endParaRPr lang="en-US" sz="1400" b="0" i="0" dirty="0">
              <a:effectLst/>
            </a:endParaRPr>
          </a:p>
          <a:p>
            <a:pPr rtl="0"/>
            <a:r>
              <a:rPr lang="en-US" sz="1400" b="0" i="0" dirty="0">
                <a:effectLst/>
              </a:rPr>
              <a:t>This means the bandwidth of PCM is greater than the bandwidth of the analog signal.</a:t>
            </a:r>
          </a:p>
          <a:p>
            <a:endParaRPr lang="en-IN" sz="800" dirty="0"/>
          </a:p>
        </p:txBody>
      </p:sp>
      <p:sp>
        <p:nvSpPr>
          <p:cNvPr id="44" name="Rectangle 16">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social media post&#10;&#10;Description automatically generated">
            <a:extLst>
              <a:ext uri="{FF2B5EF4-FFF2-40B4-BE49-F238E27FC236}">
                <a16:creationId xmlns="" xmlns:a16="http://schemas.microsoft.com/office/drawing/2014/main" id="{57A2C158-FE8F-4846-8071-1223C3652006}"/>
              </a:ext>
            </a:extLst>
          </p:cNvPr>
          <p:cNvPicPr>
            <a:picLocks noChangeAspect="1"/>
          </p:cNvPicPr>
          <p:nvPr/>
        </p:nvPicPr>
        <p:blipFill>
          <a:blip r:embed="rId2"/>
          <a:stretch>
            <a:fillRect/>
          </a:stretch>
        </p:blipFill>
        <p:spPr>
          <a:xfrm>
            <a:off x="5405862" y="1207749"/>
            <a:ext cx="6019331" cy="4439256"/>
          </a:xfrm>
          <a:prstGeom prst="rect">
            <a:avLst/>
          </a:prstGeom>
          <a:effectLst/>
        </p:spPr>
      </p:pic>
    </p:spTree>
    <p:extLst>
      <p:ext uri="{BB962C8B-B14F-4D97-AF65-F5344CB8AC3E}">
        <p14:creationId xmlns:p14="http://schemas.microsoft.com/office/powerpoint/2010/main" val="41345691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64E23E2-7440-4E36-A67B-0F88C5F7E1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B06949AE-010D-4C18-8AED-7872085ADD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7090"/>
            <a:ext cx="5458121" cy="5897880"/>
          </a:xfrm>
          <a:prstGeom prst="rect">
            <a:avLst/>
          </a:prstGeom>
          <a:solidFill>
            <a:srgbClr val="FFFFFF"/>
          </a:solidFill>
          <a:ln w="19050">
            <a:solidFill>
              <a:srgbClr val="F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FE54AADB-50C7-4293-94C0-27361A32B8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6866" y="480060"/>
            <a:ext cx="5458121" cy="5897880"/>
          </a:xfrm>
          <a:prstGeom prst="rect">
            <a:avLst/>
          </a:prstGeom>
          <a:solidFill>
            <a:srgbClr val="FFFFFF"/>
          </a:solidFill>
          <a:ln w="19050">
            <a:solidFill>
              <a:srgbClr val="FE9B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6">
            <a:extLst>
              <a:ext uri="{FF2B5EF4-FFF2-40B4-BE49-F238E27FC236}">
                <a16:creationId xmlns="" xmlns:a16="http://schemas.microsoft.com/office/drawing/2014/main" id="{18B3E97D-8AF1-4350-A636-8515C32F0005}"/>
              </a:ext>
            </a:extLst>
          </p:cNvPr>
          <p:cNvPicPr>
            <a:picLocks noChangeAspect="1"/>
          </p:cNvPicPr>
          <p:nvPr/>
        </p:nvPicPr>
        <p:blipFill>
          <a:blip r:embed="rId2"/>
          <a:stretch>
            <a:fillRect/>
          </a:stretch>
        </p:blipFill>
        <p:spPr>
          <a:xfrm>
            <a:off x="551481" y="2383790"/>
            <a:ext cx="5383652" cy="2406809"/>
          </a:xfrm>
          <a:prstGeom prst="rect">
            <a:avLst/>
          </a:prstGeom>
        </p:spPr>
      </p:pic>
      <p:pic>
        <p:nvPicPr>
          <p:cNvPr id="9" name="Content Placeholder 7">
            <a:extLst>
              <a:ext uri="{FF2B5EF4-FFF2-40B4-BE49-F238E27FC236}">
                <a16:creationId xmlns="" xmlns:a16="http://schemas.microsoft.com/office/drawing/2014/main" id="{8EA71FEE-7C63-43B8-9B8B-B4CA1203390A}"/>
              </a:ext>
            </a:extLst>
          </p:cNvPr>
          <p:cNvPicPr>
            <a:picLocks noChangeAspect="1"/>
          </p:cNvPicPr>
          <p:nvPr/>
        </p:nvPicPr>
        <p:blipFill>
          <a:blip r:embed="rId3"/>
          <a:stretch>
            <a:fillRect/>
          </a:stretch>
        </p:blipFill>
        <p:spPr>
          <a:xfrm>
            <a:off x="6410057" y="2468641"/>
            <a:ext cx="5151738" cy="1668938"/>
          </a:xfrm>
          <a:prstGeom prst="rect">
            <a:avLst/>
          </a:prstGeom>
        </p:spPr>
      </p:pic>
    </p:spTree>
    <p:extLst>
      <p:ext uri="{BB962C8B-B14F-4D97-AF65-F5344CB8AC3E}">
        <p14:creationId xmlns:p14="http://schemas.microsoft.com/office/powerpoint/2010/main" val="8888408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297F6F2F-661A-4E12-94D2-20BC4CFB0973}"/>
              </a:ext>
            </a:extLst>
          </p:cNvPr>
          <p:cNvSpPr txBox="1">
            <a:spLocks noGrp="1"/>
          </p:cNvSpPr>
          <p:nvPr>
            <p:ph sz="half" idx="1"/>
          </p:nvPr>
        </p:nvSpPr>
        <p:spPr>
          <a:xfrm>
            <a:off x="684213" y="684213"/>
            <a:ext cx="3836988" cy="5487988"/>
          </a:xfrm>
          <a:prstGeom prst="rect">
            <a:avLst/>
          </a:prstGeom>
          <a:solidFill>
            <a:schemeClr val="accent2">
              <a:lumMod val="20000"/>
              <a:lumOff val="80000"/>
            </a:schemeClr>
          </a:solidFill>
        </p:spPr>
        <p:txBody>
          <a:bodyPr wrap="square" anchor="t">
            <a:normAutofit fontScale="92500" lnSpcReduction="20000"/>
          </a:bodyPr>
          <a:lstStyle/>
          <a:p>
            <a:pPr>
              <a:lnSpc>
                <a:spcPct val="140000"/>
              </a:lnSpc>
            </a:pPr>
            <a:r>
              <a:rPr lang="en-IN" sz="2000" b="1" i="0" dirty="0">
                <a:solidFill>
                  <a:srgbClr val="C00000"/>
                </a:solidFill>
                <a:effectLst>
                  <a:outerShdw blurRad="38100" dist="38100" dir="2700000" algn="tl">
                    <a:srgbClr val="000000">
                      <a:alpha val="43137"/>
                    </a:srgbClr>
                  </a:outerShdw>
                </a:effectLst>
              </a:rPr>
              <a:t>Benefits or advantages of PCM:</a:t>
            </a:r>
            <a:r>
              <a:rPr lang="en-IN" sz="2000" dirty="0"/>
              <a:t/>
            </a:r>
            <a:br>
              <a:rPr lang="en-IN" sz="2000" dirty="0"/>
            </a:br>
            <a:r>
              <a:rPr lang="en-IN" sz="2000" b="0" i="0" dirty="0">
                <a:solidFill>
                  <a:srgbClr val="555555"/>
                </a:solidFill>
                <a:effectLst/>
              </a:rPr>
              <a:t>➨It is robust against noise and interference.</a:t>
            </a:r>
            <a:r>
              <a:rPr lang="en-IN" sz="2000" dirty="0"/>
              <a:t/>
            </a:r>
            <a:br>
              <a:rPr lang="en-IN" sz="2000" dirty="0"/>
            </a:br>
            <a:r>
              <a:rPr lang="en-IN" sz="2000" b="0" i="0" dirty="0">
                <a:solidFill>
                  <a:srgbClr val="555555"/>
                </a:solidFill>
                <a:effectLst/>
              </a:rPr>
              <a:t>➨Uniform transmission quality.</a:t>
            </a:r>
            <a:r>
              <a:rPr lang="en-IN" sz="2000" dirty="0"/>
              <a:t/>
            </a:r>
            <a:br>
              <a:rPr lang="en-IN" sz="2000" dirty="0"/>
            </a:br>
            <a:r>
              <a:rPr lang="en-IN" sz="2000" b="0" i="0" dirty="0">
                <a:solidFill>
                  <a:srgbClr val="555555"/>
                </a:solidFill>
                <a:effectLst/>
              </a:rPr>
              <a:t>➨Efficient SNR and bandwidth trade off.</a:t>
            </a:r>
            <a:r>
              <a:rPr lang="en-IN" sz="2000" dirty="0"/>
              <a:t/>
            </a:r>
            <a:br>
              <a:rPr lang="en-IN" sz="2000" dirty="0"/>
            </a:br>
            <a:r>
              <a:rPr lang="en-IN" sz="2000" b="0" i="0" dirty="0">
                <a:solidFill>
                  <a:srgbClr val="555555"/>
                </a:solidFill>
                <a:effectLst/>
              </a:rPr>
              <a:t>➨It provides secure data transmission.</a:t>
            </a:r>
            <a:r>
              <a:rPr lang="en-IN" sz="2000" dirty="0"/>
              <a:t/>
            </a:r>
            <a:br>
              <a:rPr lang="en-IN" sz="2000" dirty="0"/>
            </a:br>
            <a:r>
              <a:rPr lang="en-IN" sz="2000" b="0" i="0" dirty="0">
                <a:solidFill>
                  <a:srgbClr val="555555"/>
                </a:solidFill>
                <a:effectLst/>
              </a:rPr>
              <a:t>➨It offers efficient regeneration.</a:t>
            </a:r>
            <a:r>
              <a:rPr lang="en-IN" sz="2000" dirty="0"/>
              <a:t/>
            </a:r>
            <a:br>
              <a:rPr lang="en-IN" sz="2000" dirty="0"/>
            </a:br>
            <a:r>
              <a:rPr lang="en-IN" sz="2000" b="0" i="0" dirty="0">
                <a:solidFill>
                  <a:srgbClr val="555555"/>
                </a:solidFill>
                <a:effectLst/>
              </a:rPr>
              <a:t>➨It is easy to add or drop channels</a:t>
            </a:r>
          </a:p>
          <a:p>
            <a:pPr marL="0" indent="0">
              <a:lnSpc>
                <a:spcPct val="140000"/>
              </a:lnSpc>
              <a:buNone/>
            </a:pPr>
            <a:r>
              <a:rPr lang="en-IN" sz="2000" b="0" i="0" dirty="0">
                <a:solidFill>
                  <a:srgbClr val="555555"/>
                </a:solidFill>
                <a:effectLst/>
              </a:rPr>
              <a:t>➨ </a:t>
            </a:r>
            <a:r>
              <a:rPr kumimoji="1" lang="en-US" altLang="zh-CN" sz="2000" b="1" u="sng" dirty="0">
                <a:solidFill>
                  <a:srgbClr val="FF0000"/>
                </a:solidFill>
              </a:rPr>
              <a:t>The PCM signal can then be   transmitted over long distance with great reliability</a:t>
            </a:r>
            <a:r>
              <a:rPr kumimoji="1" lang="en-US" altLang="zh-CN" sz="2000" b="1" dirty="0"/>
              <a:t>.</a:t>
            </a:r>
          </a:p>
          <a:p>
            <a:pPr>
              <a:lnSpc>
                <a:spcPct val="140000"/>
              </a:lnSpc>
            </a:pPr>
            <a:endParaRPr lang="en-IN" sz="2000" b="0" i="0" dirty="0">
              <a:solidFill>
                <a:srgbClr val="555555"/>
              </a:solidFill>
              <a:effectLst/>
            </a:endParaRPr>
          </a:p>
          <a:p>
            <a:pPr>
              <a:lnSpc>
                <a:spcPct val="140000"/>
              </a:lnSpc>
            </a:pPr>
            <a:endParaRPr lang="en-IN" sz="2000" dirty="0"/>
          </a:p>
        </p:txBody>
      </p:sp>
      <p:sp>
        <p:nvSpPr>
          <p:cNvPr id="9" name="Content Placeholder 2">
            <a:extLst>
              <a:ext uri="{FF2B5EF4-FFF2-40B4-BE49-F238E27FC236}">
                <a16:creationId xmlns="" xmlns:a16="http://schemas.microsoft.com/office/drawing/2014/main" id="{AD37C613-A76A-425A-A23A-534431E4B491}"/>
              </a:ext>
            </a:extLst>
          </p:cNvPr>
          <p:cNvSpPr>
            <a:spLocks noGrp="1"/>
          </p:cNvSpPr>
          <p:nvPr>
            <p:ph sz="half" idx="2"/>
          </p:nvPr>
        </p:nvSpPr>
        <p:spPr>
          <a:xfrm>
            <a:off x="4603750" y="684213"/>
            <a:ext cx="6902450" cy="5487988"/>
          </a:xfrm>
          <a:solidFill>
            <a:schemeClr val="accent4">
              <a:lumMod val="20000"/>
              <a:lumOff val="80000"/>
            </a:schemeClr>
          </a:solidFill>
        </p:spPr>
        <p:txBody>
          <a:bodyPr wrap="square" anchor="t">
            <a:normAutofit fontScale="92500" lnSpcReduction="20000"/>
          </a:bodyPr>
          <a:lstStyle/>
          <a:p>
            <a:pPr>
              <a:lnSpc>
                <a:spcPct val="150000"/>
              </a:lnSpc>
            </a:pPr>
            <a:r>
              <a:rPr lang="en-US" sz="2200" b="1" i="0" dirty="0">
                <a:solidFill>
                  <a:srgbClr val="C00000"/>
                </a:solidFill>
                <a:effectLst>
                  <a:outerShdw blurRad="38100" dist="38100" dir="2700000" algn="tl">
                    <a:srgbClr val="000000">
                      <a:alpha val="43137"/>
                    </a:srgbClr>
                  </a:outerShdw>
                </a:effectLst>
              </a:rPr>
              <a:t>Limitations/drawbacks or disadvantages of PCM:</a:t>
            </a:r>
            <a:r>
              <a:rPr lang="en-US" sz="2200" dirty="0"/>
              <a:t/>
            </a:r>
            <a:br>
              <a:rPr lang="en-US" sz="2200" dirty="0"/>
            </a:br>
            <a:r>
              <a:rPr lang="en-US" sz="2200" b="0" i="0" dirty="0">
                <a:effectLst/>
              </a:rPr>
              <a:t>➨</a:t>
            </a:r>
            <a:r>
              <a:rPr lang="en-US" sz="2000" b="0" i="0" dirty="0">
                <a:effectLst/>
              </a:rPr>
              <a:t>Overload</a:t>
            </a:r>
            <a:r>
              <a:rPr lang="en-US" sz="2200" b="0" i="0" dirty="0">
                <a:effectLst/>
              </a:rPr>
              <a:t> appears when modulating signal changes between samplings, by an amount greater than the size of the step.</a:t>
            </a:r>
            <a:r>
              <a:rPr lang="en-US" sz="2200" dirty="0"/>
              <a:t/>
            </a:r>
            <a:br>
              <a:rPr lang="en-US" sz="2200" dirty="0"/>
            </a:br>
            <a:r>
              <a:rPr lang="en-US" sz="2200" b="0" i="0" dirty="0">
                <a:effectLst/>
              </a:rPr>
              <a:t>➨</a:t>
            </a:r>
            <a:r>
              <a:rPr lang="en-US" sz="2200" b="0" i="0" dirty="0">
                <a:solidFill>
                  <a:srgbClr val="CC0099"/>
                </a:solidFill>
                <a:effectLst/>
              </a:rPr>
              <a:t>Large bandwidth </a:t>
            </a:r>
            <a:r>
              <a:rPr lang="en-US" sz="2200" b="0" i="0" dirty="0">
                <a:effectLst/>
              </a:rPr>
              <a:t>is required for transmission.</a:t>
            </a:r>
            <a:r>
              <a:rPr lang="en-US" sz="2200" dirty="0"/>
              <a:t/>
            </a:r>
            <a:br>
              <a:rPr lang="en-US" sz="2200" dirty="0"/>
            </a:br>
            <a:r>
              <a:rPr lang="en-US" sz="2200" b="0" i="0" dirty="0">
                <a:effectLst/>
              </a:rPr>
              <a:t>➨Noise and crosstalk leaves low but rises </a:t>
            </a:r>
            <a:r>
              <a:rPr lang="en-US" sz="2200" b="0" i="0" dirty="0">
                <a:solidFill>
                  <a:srgbClr val="CC0099"/>
                </a:solidFill>
                <a:effectLst/>
              </a:rPr>
              <a:t>attenuation</a:t>
            </a:r>
            <a:r>
              <a:rPr lang="en-US" sz="2200" b="0" i="0" dirty="0">
                <a:effectLst/>
              </a:rPr>
              <a:t>.</a:t>
            </a:r>
            <a:r>
              <a:rPr lang="en-US" sz="2200" dirty="0"/>
              <a:t/>
            </a:r>
            <a:br>
              <a:rPr lang="en-US" sz="2200" dirty="0"/>
            </a:br>
            <a:r>
              <a:rPr lang="en-US" sz="2200" b="0" i="0" dirty="0">
                <a:effectLst/>
              </a:rPr>
              <a:t>➨An IDN (Integrated Digital Network) can only be realized by gradual extension of noise.</a:t>
            </a:r>
            <a:r>
              <a:rPr lang="en-US" sz="2200" dirty="0"/>
              <a:t/>
            </a:r>
            <a:br>
              <a:rPr lang="en-US" sz="2200" dirty="0"/>
            </a:br>
            <a:r>
              <a:rPr lang="en-US" sz="2200" b="0" i="0" dirty="0">
                <a:effectLst/>
              </a:rPr>
              <a:t>➨The difference between original analog signal and translated digital signal is called </a:t>
            </a:r>
            <a:r>
              <a:rPr lang="en-US" sz="2200" b="0" i="0" dirty="0">
                <a:solidFill>
                  <a:srgbClr val="CC0099"/>
                </a:solidFill>
                <a:effectLst/>
              </a:rPr>
              <a:t>quantizing error</a:t>
            </a:r>
            <a:r>
              <a:rPr lang="en-US" sz="2200" b="0" i="0" dirty="0">
                <a:effectLst/>
              </a:rPr>
              <a:t>.</a:t>
            </a:r>
          </a:p>
          <a:p>
            <a:pPr marL="0" indent="0">
              <a:lnSpc>
                <a:spcPct val="150000"/>
              </a:lnSpc>
              <a:buNone/>
            </a:pPr>
            <a:r>
              <a:rPr lang="en-US" sz="2400" dirty="0"/>
              <a:t>   </a:t>
            </a:r>
            <a:r>
              <a:rPr lang="en-US" sz="2400" b="0" i="0" dirty="0">
                <a:effectLst/>
              </a:rPr>
              <a:t>➨</a:t>
            </a:r>
            <a:r>
              <a:rPr kumimoji="1" lang="en-US" altLang="zh-TW" sz="2400" b="1" dirty="0"/>
              <a:t> </a:t>
            </a:r>
            <a:r>
              <a:rPr kumimoji="1" lang="en-US" altLang="zh-TW" sz="1900" b="1" dirty="0"/>
              <a:t>Requires </a:t>
            </a:r>
            <a:r>
              <a:rPr kumimoji="1" lang="en-US" altLang="zh-TW" sz="1900" b="1" dirty="0">
                <a:solidFill>
                  <a:srgbClr val="FF3399"/>
                </a:solidFill>
              </a:rPr>
              <a:t>synchronization </a:t>
            </a:r>
            <a:r>
              <a:rPr kumimoji="1" lang="en-US" altLang="zh-TW" sz="1900" b="1" dirty="0"/>
              <a:t>between receiver and  transmitter.</a:t>
            </a:r>
            <a:endParaRPr kumimoji="1" lang="en-US" altLang="zh-CN" sz="1900" b="1" dirty="0"/>
          </a:p>
          <a:p>
            <a:pPr>
              <a:lnSpc>
                <a:spcPct val="150000"/>
              </a:lnSpc>
            </a:pPr>
            <a:endParaRPr lang="en-IN" sz="2200" dirty="0"/>
          </a:p>
        </p:txBody>
      </p:sp>
    </p:spTree>
    <p:extLst>
      <p:ext uri="{BB962C8B-B14F-4D97-AF65-F5344CB8AC3E}">
        <p14:creationId xmlns:p14="http://schemas.microsoft.com/office/powerpoint/2010/main" val="42414203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EE63F0C-2A3A-4341-A7C5-F3CDD564F3A8}"/>
              </a:ext>
            </a:extLst>
          </p:cNvPr>
          <p:cNvSpPr>
            <a:spLocks noGrp="1"/>
          </p:cNvSpPr>
          <p:nvPr>
            <p:ph type="title"/>
          </p:nvPr>
        </p:nvSpPr>
        <p:spPr>
          <a:xfrm>
            <a:off x="648931" y="634181"/>
            <a:ext cx="3505495" cy="1034821"/>
          </a:xfrm>
        </p:spPr>
        <p:txBody>
          <a:bodyPr vert="horz" lIns="91440" tIns="45720" rIns="91440" bIns="45720" rtlCol="0" anchor="ctr">
            <a:normAutofit/>
          </a:bodyPr>
          <a:lstStyle/>
          <a:p>
            <a:r>
              <a:rPr lang="en-US" sz="4400" b="1" kern="1200" dirty="0">
                <a:solidFill>
                  <a:srgbClr val="C00000"/>
                </a:solidFill>
                <a:effectLst>
                  <a:outerShdw blurRad="38100" dist="38100" dir="2700000" algn="tl">
                    <a:srgbClr val="000000">
                      <a:alpha val="43137"/>
                    </a:srgbClr>
                  </a:outerShdw>
                </a:effectLst>
                <a:latin typeface="+mj-lt"/>
                <a:ea typeface="+mj-ea"/>
                <a:cs typeface="+mj-cs"/>
              </a:rPr>
              <a:t>Problems</a:t>
            </a:r>
          </a:p>
        </p:txBody>
      </p:sp>
      <p:sp>
        <p:nvSpPr>
          <p:cNvPr id="6" name="Content Placeholder 4">
            <a:extLst>
              <a:ext uri="{FF2B5EF4-FFF2-40B4-BE49-F238E27FC236}">
                <a16:creationId xmlns="" xmlns:a16="http://schemas.microsoft.com/office/drawing/2014/main" id="{8A6D8B67-99DD-44F9-8E73-205FD7A0B0E2}"/>
              </a:ext>
            </a:extLst>
          </p:cNvPr>
          <p:cNvSpPr txBox="1">
            <a:spLocks/>
          </p:cNvSpPr>
          <p:nvPr/>
        </p:nvSpPr>
        <p:spPr>
          <a:xfrm>
            <a:off x="301842" y="1731146"/>
            <a:ext cx="3852584" cy="46341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0"/>
              </a:spcBef>
            </a:pPr>
            <a:r>
              <a:rPr lang="en-US" sz="1400" dirty="0">
                <a:solidFill>
                  <a:srgbClr val="FF0000"/>
                </a:solidFill>
              </a:rPr>
              <a:t>Estimate the number of levels if the number of bits per sample is as follows.</a:t>
            </a:r>
          </a:p>
          <a:p>
            <a:pPr marL="0">
              <a:spcBef>
                <a:spcPts val="0"/>
              </a:spcBef>
            </a:pPr>
            <a:r>
              <a:rPr lang="en-US" sz="1400" dirty="0">
                <a:solidFill>
                  <a:srgbClr val="FF0000"/>
                </a:solidFill>
              </a:rPr>
              <a:t>(a) 8 (as in telephony)</a:t>
            </a:r>
          </a:p>
          <a:p>
            <a:pPr marL="0">
              <a:spcBef>
                <a:spcPts val="0"/>
              </a:spcBef>
            </a:pPr>
            <a:r>
              <a:rPr lang="en-US" sz="1400" dirty="0">
                <a:solidFill>
                  <a:srgbClr val="FF0000"/>
                </a:solidFill>
              </a:rPr>
              <a:t>(b) 16 (as in compact disc audio systems)</a:t>
            </a:r>
          </a:p>
          <a:p>
            <a:pPr marL="0" indent="0">
              <a:spcBef>
                <a:spcPts val="0"/>
              </a:spcBef>
              <a:buNone/>
            </a:pPr>
            <a:r>
              <a:rPr lang="en-US" sz="1400" dirty="0"/>
              <a:t/>
            </a:r>
            <a:br>
              <a:rPr lang="en-US" sz="1400" dirty="0"/>
            </a:br>
            <a:r>
              <a:rPr lang="en-US" sz="1400" b="1" dirty="0"/>
              <a:t>Solution :</a:t>
            </a:r>
            <a:endParaRPr lang="en-US" sz="1400" dirty="0"/>
          </a:p>
          <a:p>
            <a:pPr>
              <a:spcBef>
                <a:spcPts val="0"/>
              </a:spcBef>
            </a:pPr>
            <a:endParaRPr lang="en-US" sz="1400" dirty="0"/>
          </a:p>
          <a:p>
            <a:pPr marL="0">
              <a:spcBef>
                <a:spcPts val="0"/>
              </a:spcBef>
            </a:pPr>
            <a:r>
              <a:rPr lang="en-US" sz="1400" dirty="0"/>
              <a:t>a) The number of levels with 8 bits per sample</a:t>
            </a:r>
          </a:p>
          <a:p>
            <a:pPr marL="0">
              <a:spcBef>
                <a:spcPts val="0"/>
              </a:spcBef>
            </a:pPr>
            <a:r>
              <a:rPr lang="en-US" sz="1400" dirty="0"/>
              <a:t>N = 2</a:t>
            </a:r>
            <a:r>
              <a:rPr lang="en-US" sz="1400" baseline="30000" dirty="0"/>
              <a:t>m, </a:t>
            </a:r>
          </a:p>
          <a:p>
            <a:pPr marL="0">
              <a:spcBef>
                <a:spcPts val="0"/>
              </a:spcBef>
            </a:pPr>
            <a:r>
              <a:rPr lang="en-US" sz="1400" baseline="30000" dirty="0"/>
              <a:t>m</a:t>
            </a:r>
            <a:r>
              <a:rPr lang="en-US" sz="1400" dirty="0"/>
              <a:t> = 28 </a:t>
            </a:r>
          </a:p>
          <a:p>
            <a:pPr marL="0">
              <a:spcBef>
                <a:spcPts val="0"/>
              </a:spcBef>
            </a:pPr>
            <a:r>
              <a:rPr lang="en-US" sz="1400" dirty="0"/>
              <a:t>Therefore N= 256</a:t>
            </a:r>
          </a:p>
          <a:p>
            <a:pPr>
              <a:spcBef>
                <a:spcPts val="0"/>
              </a:spcBef>
            </a:pPr>
            <a:endParaRPr lang="en-US" sz="1400" dirty="0"/>
          </a:p>
          <a:p>
            <a:pPr marL="0">
              <a:spcBef>
                <a:spcPts val="0"/>
              </a:spcBef>
            </a:pPr>
            <a:r>
              <a:rPr lang="en-US" sz="1400" dirty="0"/>
              <a:t>b) The number of levels with 16 bits per sample </a:t>
            </a:r>
          </a:p>
          <a:p>
            <a:pPr>
              <a:spcBef>
                <a:spcPts val="0"/>
              </a:spcBef>
            </a:pPr>
            <a:r>
              <a:rPr lang="en-US" sz="1400" dirty="0"/>
              <a:t>N = 2</a:t>
            </a:r>
            <a:r>
              <a:rPr lang="en-US" sz="1400" baseline="30000" dirty="0"/>
              <a:t>m</a:t>
            </a:r>
          </a:p>
          <a:p>
            <a:pPr marL="0">
              <a:spcBef>
                <a:spcPts val="0"/>
              </a:spcBef>
            </a:pPr>
            <a:r>
              <a:rPr lang="en-US" sz="1400" baseline="30000" dirty="0"/>
              <a:t>m</a:t>
            </a:r>
            <a:r>
              <a:rPr lang="en-US" sz="1400" dirty="0"/>
              <a:t> = 216 </a:t>
            </a:r>
          </a:p>
          <a:p>
            <a:pPr marL="0">
              <a:spcBef>
                <a:spcPts val="0"/>
              </a:spcBef>
            </a:pPr>
            <a:r>
              <a:rPr lang="en-US" sz="1400" dirty="0"/>
              <a:t>Therefore N= 65,536.</a:t>
            </a:r>
          </a:p>
          <a:p>
            <a:endParaRPr lang="en-US" sz="14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 xmlns:a16="http://schemas.microsoft.com/office/drawing/2014/main" id="{5BA430C3-E4C1-45AE-91A6-EF7F23D2C4A2}"/>
              </a:ext>
            </a:extLst>
          </p:cNvPr>
          <p:cNvPicPr>
            <a:picLocks noChangeAspect="1"/>
          </p:cNvPicPr>
          <p:nvPr/>
        </p:nvPicPr>
        <p:blipFill>
          <a:blip r:embed="rId2"/>
          <a:stretch>
            <a:fillRect/>
          </a:stretch>
        </p:blipFill>
        <p:spPr>
          <a:xfrm>
            <a:off x="5450250" y="1465193"/>
            <a:ext cx="6019331" cy="3927613"/>
          </a:xfrm>
          <a:prstGeom prst="rect">
            <a:avLst/>
          </a:prstGeom>
          <a:effectLst/>
        </p:spPr>
      </p:pic>
    </p:spTree>
    <p:extLst>
      <p:ext uri="{BB962C8B-B14F-4D97-AF65-F5344CB8AC3E}">
        <p14:creationId xmlns:p14="http://schemas.microsoft.com/office/powerpoint/2010/main" val="3147114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b="1" dirty="0">
                <a:solidFill>
                  <a:srgbClr val="C00000"/>
                </a:solidFill>
                <a:effectLst>
                  <a:outerShdw blurRad="38100" dist="38100" dir="2700000" algn="tl">
                    <a:srgbClr val="000000">
                      <a:alpha val="43137"/>
                    </a:srgbClr>
                  </a:outerShdw>
                </a:effectLst>
              </a:rPr>
              <a:t>Natural Sampling</a:t>
            </a:r>
          </a:p>
        </p:txBody>
      </p:sp>
      <p:sp>
        <p:nvSpPr>
          <p:cNvPr id="3" name="Content Placeholder 2">
            <a:extLst>
              <a:ext uri="{FF2B5EF4-FFF2-40B4-BE49-F238E27FC236}">
                <a16:creationId xmlns="" xmlns:a16="http://schemas.microsoft.com/office/drawing/2014/main" id="{67AC2A48-D429-4DDA-A809-67624709C308}"/>
              </a:ext>
            </a:extLst>
          </p:cNvPr>
          <p:cNvSpPr>
            <a:spLocks noGrp="1"/>
          </p:cNvSpPr>
          <p:nvPr>
            <p:ph sz="half" idx="1"/>
          </p:nvPr>
        </p:nvSpPr>
        <p:spPr>
          <a:xfrm>
            <a:off x="4864100" y="338328"/>
            <a:ext cx="6675627" cy="1605083"/>
          </a:xfrm>
        </p:spPr>
        <p:txBody>
          <a:bodyPr vert="horz" lIns="91440" tIns="45720" rIns="91440" bIns="45720" rtlCol="0" anchor="ctr">
            <a:normAutofit/>
          </a:bodyPr>
          <a:lstStyle/>
          <a:p>
            <a:pPr>
              <a:spcBef>
                <a:spcPts val="728"/>
              </a:spcBef>
              <a:buClr>
                <a:srgbClr val="3F3F3F"/>
              </a:buClr>
              <a:buSzPct val="81000"/>
            </a:pPr>
            <a:r>
              <a:rPr lang="en-US" altLang="en-US" sz="2000" dirty="0">
                <a:solidFill>
                  <a:srgbClr val="3F3F3F"/>
                </a:solidFill>
                <a:latin typeface="+mn-lt"/>
                <a:cs typeface="Times New Roman" panose="02020603050405020304" pitchFamily="18" charset="0"/>
              </a:rPr>
              <a:t>For a </a:t>
            </a:r>
            <a:r>
              <a:rPr lang="en-US" altLang="en-US" sz="2000" b="1" dirty="0">
                <a:solidFill>
                  <a:srgbClr val="3F3F3F"/>
                </a:solidFill>
                <a:latin typeface="+mn-lt"/>
                <a:cs typeface="Times New Roman" panose="02020603050405020304" pitchFamily="18" charset="0"/>
              </a:rPr>
              <a:t>PAM signal </a:t>
            </a:r>
            <a:r>
              <a:rPr lang="en-US" altLang="en-US" sz="2000" dirty="0">
                <a:solidFill>
                  <a:srgbClr val="3F3F3F"/>
                </a:solidFill>
                <a:latin typeface="+mn-lt"/>
                <a:cs typeface="Times New Roman" panose="02020603050405020304" pitchFamily="18" charset="0"/>
              </a:rPr>
              <a:t>produced with </a:t>
            </a:r>
            <a:r>
              <a:rPr lang="en-US" altLang="en-US" sz="2000" b="1" dirty="0">
                <a:solidFill>
                  <a:srgbClr val="3F3F3F"/>
                </a:solidFill>
                <a:latin typeface="+mn-lt"/>
                <a:cs typeface="Times New Roman" panose="02020603050405020304" pitchFamily="18" charset="0"/>
              </a:rPr>
              <a:t>natural sampling</a:t>
            </a:r>
            <a:r>
              <a:rPr lang="en-US" altLang="en-US" sz="2000" dirty="0">
                <a:solidFill>
                  <a:srgbClr val="3F3F3F"/>
                </a:solidFill>
                <a:latin typeface="+mn-lt"/>
                <a:cs typeface="Times New Roman" panose="02020603050405020304" pitchFamily="18" charset="0"/>
              </a:rPr>
              <a:t>, the </a:t>
            </a:r>
            <a:r>
              <a:rPr lang="en-US" altLang="en-US" sz="2000" b="1" dirty="0">
                <a:solidFill>
                  <a:srgbClr val="3F3F3F"/>
                </a:solidFill>
                <a:latin typeface="+mn-lt"/>
                <a:cs typeface="Times New Roman" panose="02020603050405020304" pitchFamily="18" charset="0"/>
              </a:rPr>
              <a:t>sampled signal follows the waveform of</a:t>
            </a:r>
            <a:r>
              <a:rPr lang="en-US" altLang="en-US" sz="2000" dirty="0">
                <a:latin typeface="+mn-lt"/>
                <a:cs typeface="Times New Roman" panose="02020603050405020304" pitchFamily="18" charset="0"/>
              </a:rPr>
              <a:t> </a:t>
            </a:r>
            <a:r>
              <a:rPr lang="en-US" altLang="en-US" sz="2000" b="1" dirty="0">
                <a:solidFill>
                  <a:srgbClr val="3F3F3F"/>
                </a:solidFill>
                <a:latin typeface="+mn-lt"/>
                <a:cs typeface="Times New Roman" panose="02020603050405020304" pitchFamily="18" charset="0"/>
              </a:rPr>
              <a:t>the input signal </a:t>
            </a:r>
            <a:r>
              <a:rPr lang="en-US" altLang="en-US" sz="2000" dirty="0">
                <a:solidFill>
                  <a:srgbClr val="3F3F3F"/>
                </a:solidFill>
                <a:latin typeface="+mn-lt"/>
                <a:cs typeface="Times New Roman" panose="02020603050405020304" pitchFamily="18" charset="0"/>
              </a:rPr>
              <a:t>during the time that each sample is taken.</a:t>
            </a:r>
            <a:endParaRPr lang="en-US" sz="2000" dirty="0"/>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a:extLst>
              <a:ext uri="{FF2B5EF4-FFF2-40B4-BE49-F238E27FC236}">
                <a16:creationId xmlns="" xmlns:a16="http://schemas.microsoft.com/office/drawing/2014/main" id="{45B79404-AA89-4446-B0F5-10E456D18DCC}"/>
              </a:ext>
            </a:extLst>
          </p:cNvPr>
          <p:cNvPicPr>
            <a:picLocks noChangeAspect="1"/>
          </p:cNvPicPr>
          <p:nvPr/>
        </p:nvPicPr>
        <p:blipFill>
          <a:blip r:embed="rId2"/>
          <a:stretch>
            <a:fillRect/>
          </a:stretch>
        </p:blipFill>
        <p:spPr>
          <a:xfrm>
            <a:off x="883647" y="2544772"/>
            <a:ext cx="4775622" cy="3180727"/>
          </a:xfrm>
          <a:prstGeom prst="rect">
            <a:avLst/>
          </a:prstGeom>
        </p:spPr>
      </p:pic>
      <p:pic>
        <p:nvPicPr>
          <p:cNvPr id="12" name="Content Placeholder 5">
            <a:extLst>
              <a:ext uri="{FF2B5EF4-FFF2-40B4-BE49-F238E27FC236}">
                <a16:creationId xmlns="" xmlns:a16="http://schemas.microsoft.com/office/drawing/2014/main" id="{8723A833-688D-401D-98CA-5C32C8722B2A}"/>
              </a:ext>
            </a:extLst>
          </p:cNvPr>
          <p:cNvPicPr>
            <a:picLocks noGrp="1" noChangeAspect="1"/>
          </p:cNvPicPr>
          <p:nvPr>
            <p:ph sz="half" idx="2"/>
          </p:nvPr>
        </p:nvPicPr>
        <p:blipFill>
          <a:blip r:embed="rId3"/>
          <a:stretch>
            <a:fillRect/>
          </a:stretch>
        </p:blipFill>
        <p:spPr>
          <a:xfrm>
            <a:off x="6898576" y="2423160"/>
            <a:ext cx="3924228" cy="3746500"/>
          </a:xfrm>
          <a:prstGeom prst="rect">
            <a:avLst/>
          </a:prstGeom>
        </p:spPr>
      </p:pic>
    </p:spTree>
    <p:extLst>
      <p:ext uri="{BB962C8B-B14F-4D97-AF65-F5344CB8AC3E}">
        <p14:creationId xmlns:p14="http://schemas.microsoft.com/office/powerpoint/2010/main" val="28661228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64E23E2-7440-4E36-A67B-0F88C5F7E1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B06949AE-010D-4C18-8AED-7872085ADD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709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 xmlns:a16="http://schemas.microsoft.com/office/drawing/2014/main" id="{B8311215-D8C1-4F01-B983-C313F6EC1AE1}"/>
              </a:ext>
            </a:extLst>
          </p:cNvPr>
          <p:cNvPicPr>
            <a:picLocks noChangeAspect="1"/>
          </p:cNvPicPr>
          <p:nvPr/>
        </p:nvPicPr>
        <p:blipFill>
          <a:blip r:embed="rId2"/>
          <a:stretch>
            <a:fillRect/>
          </a:stretch>
        </p:blipFill>
        <p:spPr>
          <a:xfrm>
            <a:off x="641180" y="2025340"/>
            <a:ext cx="5129784" cy="2821380"/>
          </a:xfrm>
          <a:prstGeom prst="rect">
            <a:avLst/>
          </a:prstGeom>
        </p:spPr>
      </p:pic>
      <p:sp>
        <p:nvSpPr>
          <p:cNvPr id="13" name="Rectangle 12">
            <a:extLst>
              <a:ext uri="{FF2B5EF4-FFF2-40B4-BE49-F238E27FC236}">
                <a16:creationId xmlns="" xmlns:a16="http://schemas.microsoft.com/office/drawing/2014/main" id="{FE54AADB-50C7-4293-94C0-27361A32B8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6866" y="48006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social media post&#10;&#10;Description automatically generated">
            <a:extLst>
              <a:ext uri="{FF2B5EF4-FFF2-40B4-BE49-F238E27FC236}">
                <a16:creationId xmlns="" xmlns:a16="http://schemas.microsoft.com/office/drawing/2014/main" id="{755A05DF-4603-46DA-B72E-D16B8EDEEDA0}"/>
              </a:ext>
            </a:extLst>
          </p:cNvPr>
          <p:cNvPicPr>
            <a:picLocks noChangeAspect="1"/>
          </p:cNvPicPr>
          <p:nvPr/>
        </p:nvPicPr>
        <p:blipFill>
          <a:blip r:embed="rId3"/>
          <a:stretch>
            <a:fillRect/>
          </a:stretch>
        </p:blipFill>
        <p:spPr>
          <a:xfrm>
            <a:off x="6421034" y="2140142"/>
            <a:ext cx="5129784" cy="2577716"/>
          </a:xfrm>
          <a:prstGeom prst="rect">
            <a:avLst/>
          </a:prstGeom>
        </p:spPr>
      </p:pic>
      <p:sp>
        <p:nvSpPr>
          <p:cNvPr id="2" name="Title 6">
            <a:extLst>
              <a:ext uri="{FF2B5EF4-FFF2-40B4-BE49-F238E27FC236}">
                <a16:creationId xmlns="" xmlns:a16="http://schemas.microsoft.com/office/drawing/2014/main" id="{73DADD1F-ED06-4EB1-9AE6-DC21BC2E5FA5}"/>
              </a:ext>
            </a:extLst>
          </p:cNvPr>
          <p:cNvSpPr txBox="1">
            <a:spLocks/>
          </p:cNvSpPr>
          <p:nvPr/>
        </p:nvSpPr>
        <p:spPr>
          <a:xfrm>
            <a:off x="648929" y="629267"/>
            <a:ext cx="2618053" cy="38278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C0099"/>
                </a:solidFill>
                <a:effectLst>
                  <a:outerShdw blurRad="38100" dist="38100" dir="2700000" algn="tl">
                    <a:srgbClr val="000000">
                      <a:alpha val="43137"/>
                    </a:srgbClr>
                  </a:outerShdw>
                </a:effectLst>
              </a:rPr>
              <a:t>Problems</a:t>
            </a:r>
          </a:p>
        </p:txBody>
      </p:sp>
    </p:spTree>
    <p:extLst>
      <p:ext uri="{BB962C8B-B14F-4D97-AF65-F5344CB8AC3E}">
        <p14:creationId xmlns:p14="http://schemas.microsoft.com/office/powerpoint/2010/main" val="14645551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664E23E2-7440-4E36-A67B-0F88C5F7E1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B06949AE-010D-4C18-8AED-7872085ADD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7090"/>
            <a:ext cx="5458121" cy="5897880"/>
          </a:xfrm>
          <a:prstGeom prst="rect">
            <a:avLst/>
          </a:prstGeom>
          <a:solidFill>
            <a:srgbClr val="FFFFFF"/>
          </a:solidFill>
          <a:ln w="19050">
            <a:solidFill>
              <a:srgbClr val="7465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descr="A close up of text on a white background&#10;&#10;Description automatically generated">
            <a:extLst>
              <a:ext uri="{FF2B5EF4-FFF2-40B4-BE49-F238E27FC236}">
                <a16:creationId xmlns="" xmlns:a16="http://schemas.microsoft.com/office/drawing/2014/main" id="{3A2B8524-78B1-4C0E-82F1-7B0C0C87448D}"/>
              </a:ext>
            </a:extLst>
          </p:cNvPr>
          <p:cNvPicPr>
            <a:picLocks noChangeAspect="1"/>
          </p:cNvPicPr>
          <p:nvPr/>
        </p:nvPicPr>
        <p:blipFill>
          <a:blip r:embed="rId2"/>
          <a:stretch>
            <a:fillRect/>
          </a:stretch>
        </p:blipFill>
        <p:spPr>
          <a:xfrm>
            <a:off x="641180" y="1749613"/>
            <a:ext cx="5129784" cy="3372833"/>
          </a:xfrm>
          <a:prstGeom prst="rect">
            <a:avLst/>
          </a:prstGeom>
        </p:spPr>
      </p:pic>
      <p:sp>
        <p:nvSpPr>
          <p:cNvPr id="12" name="Rectangle 11">
            <a:extLst>
              <a:ext uri="{FF2B5EF4-FFF2-40B4-BE49-F238E27FC236}">
                <a16:creationId xmlns="" xmlns:a16="http://schemas.microsoft.com/office/drawing/2014/main" id="{FE54AADB-50C7-4293-94C0-27361A32B8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6866" y="480060"/>
            <a:ext cx="5458121" cy="5897880"/>
          </a:xfrm>
          <a:prstGeom prst="rect">
            <a:avLst/>
          </a:prstGeom>
          <a:solidFill>
            <a:srgbClr val="FFFFFF"/>
          </a:solidFill>
          <a:ln w="19050">
            <a:solidFill>
              <a:srgbClr val="7465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text on a white background&#10;&#10;Description automatically generated">
            <a:extLst>
              <a:ext uri="{FF2B5EF4-FFF2-40B4-BE49-F238E27FC236}">
                <a16:creationId xmlns="" xmlns:a16="http://schemas.microsoft.com/office/drawing/2014/main" id="{F8CCB0A0-9095-4F1B-BD8B-A19E56532BEE}"/>
              </a:ext>
            </a:extLst>
          </p:cNvPr>
          <p:cNvPicPr>
            <a:picLocks noChangeAspect="1"/>
          </p:cNvPicPr>
          <p:nvPr/>
        </p:nvPicPr>
        <p:blipFill>
          <a:blip r:embed="rId3"/>
          <a:stretch>
            <a:fillRect/>
          </a:stretch>
        </p:blipFill>
        <p:spPr>
          <a:xfrm>
            <a:off x="6421034" y="1787469"/>
            <a:ext cx="5129784" cy="3283061"/>
          </a:xfrm>
          <a:prstGeom prst="rect">
            <a:avLst/>
          </a:prstGeom>
        </p:spPr>
      </p:pic>
      <p:sp>
        <p:nvSpPr>
          <p:cNvPr id="5" name="Title 6">
            <a:extLst>
              <a:ext uri="{FF2B5EF4-FFF2-40B4-BE49-F238E27FC236}">
                <a16:creationId xmlns="" xmlns:a16="http://schemas.microsoft.com/office/drawing/2014/main" id="{C59BCA32-074E-4DCE-9D7E-4022FB438D38}"/>
              </a:ext>
            </a:extLst>
          </p:cNvPr>
          <p:cNvSpPr txBox="1">
            <a:spLocks/>
          </p:cNvSpPr>
          <p:nvPr/>
        </p:nvSpPr>
        <p:spPr>
          <a:xfrm>
            <a:off x="648930" y="629266"/>
            <a:ext cx="2458254" cy="51595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C0099"/>
                </a:solidFill>
                <a:effectLst>
                  <a:outerShdw blurRad="38100" dist="38100" dir="2700000" algn="tl">
                    <a:srgbClr val="000000">
                      <a:alpha val="43137"/>
                    </a:srgbClr>
                  </a:outerShdw>
                </a:effectLst>
              </a:rPr>
              <a:t>Problems</a:t>
            </a:r>
          </a:p>
        </p:txBody>
      </p:sp>
    </p:spTree>
    <p:extLst>
      <p:ext uri="{BB962C8B-B14F-4D97-AF65-F5344CB8AC3E}">
        <p14:creationId xmlns:p14="http://schemas.microsoft.com/office/powerpoint/2010/main" val="19445154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13B0D61-7B71-4803-8DA9-507CAC5D9AC8}"/>
              </a:ext>
            </a:extLst>
          </p:cNvPr>
          <p:cNvPicPr>
            <a:picLocks noChangeAspect="1"/>
          </p:cNvPicPr>
          <p:nvPr/>
        </p:nvPicPr>
        <p:blipFill>
          <a:blip r:embed="rId2"/>
          <a:stretch>
            <a:fillRect/>
          </a:stretch>
        </p:blipFill>
        <p:spPr>
          <a:xfrm>
            <a:off x="2447636" y="905163"/>
            <a:ext cx="8281207" cy="5952835"/>
          </a:xfrm>
          <a:prstGeom prst="rect">
            <a:avLst/>
          </a:prstGeom>
        </p:spPr>
      </p:pic>
      <p:sp>
        <p:nvSpPr>
          <p:cNvPr id="2" name="Title 1">
            <a:extLst>
              <a:ext uri="{FF2B5EF4-FFF2-40B4-BE49-F238E27FC236}">
                <a16:creationId xmlns="" xmlns:a16="http://schemas.microsoft.com/office/drawing/2014/main" id="{C8CDBE59-A009-4B17-8505-E8ADC6821329}"/>
              </a:ext>
            </a:extLst>
          </p:cNvPr>
          <p:cNvSpPr>
            <a:spLocks noGrp="1"/>
          </p:cNvSpPr>
          <p:nvPr>
            <p:ph type="title"/>
          </p:nvPr>
        </p:nvSpPr>
        <p:spPr>
          <a:xfrm>
            <a:off x="3894684" y="0"/>
            <a:ext cx="5257800" cy="1009651"/>
          </a:xfrm>
        </p:spPr>
        <p:txBody>
          <a:bodyPr/>
          <a:lstStyle/>
          <a:p>
            <a:pPr algn="ctr"/>
            <a:r>
              <a:rPr lang="en-IN" b="1" dirty="0"/>
              <a:t>Data formatting</a:t>
            </a:r>
          </a:p>
        </p:txBody>
      </p:sp>
    </p:spTree>
    <p:extLst>
      <p:ext uri="{BB962C8B-B14F-4D97-AF65-F5344CB8AC3E}">
        <p14:creationId xmlns:p14="http://schemas.microsoft.com/office/powerpoint/2010/main" val="25042439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6D87CC5-4CD1-467B-8AB4-B8AF5B4D863F}"/>
              </a:ext>
            </a:extLst>
          </p:cNvPr>
          <p:cNvSpPr>
            <a:spLocks noGrp="1"/>
          </p:cNvSpPr>
          <p:nvPr>
            <p:ph idx="1"/>
          </p:nvPr>
        </p:nvSpPr>
        <p:spPr>
          <a:xfrm>
            <a:off x="831273" y="78509"/>
            <a:ext cx="11277600" cy="6700981"/>
          </a:xfrm>
        </p:spPr>
        <p:txBody>
          <a:bodyPr>
            <a:noAutofit/>
          </a:bodyPr>
          <a:lstStyle/>
          <a:p>
            <a:r>
              <a:rPr lang="en-US" sz="2200" dirty="0"/>
              <a:t>Line codes can be used for the electrical representation of a binary data stream. The different types of line codes are </a:t>
            </a:r>
          </a:p>
          <a:p>
            <a:pPr marL="0" indent="0">
              <a:buNone/>
            </a:pPr>
            <a:r>
              <a:rPr lang="en-US" sz="2200" dirty="0"/>
              <a:t>     1. NRZ – Non-return to Zero</a:t>
            </a:r>
          </a:p>
          <a:p>
            <a:pPr marL="0" indent="0">
              <a:buNone/>
            </a:pPr>
            <a:r>
              <a:rPr lang="en-US" sz="2200" dirty="0"/>
              <a:t>     2. RZ -Return to Zero</a:t>
            </a:r>
          </a:p>
          <a:p>
            <a:pPr marL="0" indent="0">
              <a:buNone/>
            </a:pPr>
            <a:r>
              <a:rPr lang="en-US" sz="2200" dirty="0"/>
              <a:t>     3. Phase encoded group</a:t>
            </a:r>
          </a:p>
          <a:p>
            <a:pPr marL="0" indent="0">
              <a:buNone/>
            </a:pPr>
            <a:r>
              <a:rPr lang="en-US" sz="2200" b="1" dirty="0"/>
              <a:t>1.NRZ</a:t>
            </a:r>
          </a:p>
          <a:p>
            <a:r>
              <a:rPr lang="en-US" sz="2200" dirty="0"/>
              <a:t>Most commonly used PCM waveform . It can be partitioned into the following subgroups.</a:t>
            </a:r>
          </a:p>
          <a:p>
            <a:pPr marL="0" indent="0">
              <a:buNone/>
            </a:pPr>
            <a:r>
              <a:rPr lang="en-US" sz="2200" dirty="0"/>
              <a:t>       a. NRZ-L  (L for level)</a:t>
            </a:r>
          </a:p>
          <a:p>
            <a:pPr marL="0" indent="0">
              <a:buNone/>
            </a:pPr>
            <a:r>
              <a:rPr lang="en-US" sz="2200" dirty="0"/>
              <a:t>       b. NRZ-M (M for mark)</a:t>
            </a:r>
          </a:p>
          <a:p>
            <a:pPr marL="0" indent="0">
              <a:buNone/>
            </a:pPr>
            <a:r>
              <a:rPr lang="en-US" sz="2200" dirty="0"/>
              <a:t>       c. NRZ-S (S for space)</a:t>
            </a:r>
          </a:p>
          <a:p>
            <a:r>
              <a:rPr lang="en-US" sz="2200" b="1" dirty="0"/>
              <a:t>a. NRZ-L </a:t>
            </a:r>
          </a:p>
          <a:p>
            <a:pPr marL="0" indent="0">
              <a:buNone/>
            </a:pPr>
            <a:r>
              <a:rPr lang="en-US" sz="2200" dirty="0"/>
              <a:t>          If symbol ‘1’ is transmitted, x(t)=+V for  0≤t ≤ T</a:t>
            </a:r>
          </a:p>
          <a:p>
            <a:pPr marL="0" indent="0">
              <a:buNone/>
            </a:pPr>
            <a:r>
              <a:rPr lang="en-US" sz="2200" dirty="0"/>
              <a:t>           If symbol ‘0’ is transmitted, x(t)=-V for 0≤t ≤ T</a:t>
            </a:r>
          </a:p>
          <a:p>
            <a:r>
              <a:rPr lang="en-US" sz="2200" b="1" dirty="0"/>
              <a:t>b. NRZ-M</a:t>
            </a:r>
          </a:p>
          <a:p>
            <a:pPr marL="0" indent="0">
              <a:buNone/>
            </a:pPr>
            <a:r>
              <a:rPr lang="en-US" sz="2200" dirty="0"/>
              <a:t>   If symbol ‘1’ is transmitted , one or mark is represented by a change in level.</a:t>
            </a:r>
          </a:p>
          <a:p>
            <a:pPr marL="0" indent="0">
              <a:buNone/>
            </a:pPr>
            <a:r>
              <a:rPr lang="en-US" sz="2200" dirty="0"/>
              <a:t>   If symbol ‘0’ is transmitted , zero or space is represented by no change in level.</a:t>
            </a:r>
          </a:p>
        </p:txBody>
      </p:sp>
    </p:spTree>
    <p:extLst>
      <p:ext uri="{BB962C8B-B14F-4D97-AF65-F5344CB8AC3E}">
        <p14:creationId xmlns:p14="http://schemas.microsoft.com/office/powerpoint/2010/main" val="5610283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943B811-F487-4464-8A1E-36E25B62BEC9}"/>
              </a:ext>
            </a:extLst>
          </p:cNvPr>
          <p:cNvSpPr>
            <a:spLocks noGrp="1"/>
          </p:cNvSpPr>
          <p:nvPr>
            <p:ph idx="1"/>
          </p:nvPr>
        </p:nvSpPr>
        <p:spPr>
          <a:xfrm>
            <a:off x="443345" y="193964"/>
            <a:ext cx="10910455" cy="6664036"/>
          </a:xfrm>
        </p:spPr>
        <p:txBody>
          <a:bodyPr>
            <a:noAutofit/>
          </a:bodyPr>
          <a:lstStyle/>
          <a:p>
            <a:r>
              <a:rPr lang="en-US" sz="2200" b="1" dirty="0"/>
              <a:t>c. NRZ-S </a:t>
            </a:r>
          </a:p>
          <a:p>
            <a:pPr marL="0" indent="0">
              <a:buNone/>
            </a:pPr>
            <a:r>
              <a:rPr lang="en-US" sz="2200" dirty="0"/>
              <a:t>    It is the complement of NRZ-M</a:t>
            </a:r>
          </a:p>
          <a:p>
            <a:pPr marL="0" indent="0">
              <a:buNone/>
            </a:pPr>
            <a:r>
              <a:rPr lang="en-US" sz="2200" dirty="0"/>
              <a:t>    In NRZ-S,  one is represented by no change in level </a:t>
            </a:r>
          </a:p>
          <a:p>
            <a:pPr marL="0" indent="0">
              <a:buNone/>
            </a:pPr>
            <a:r>
              <a:rPr lang="en-US" sz="2200" dirty="0"/>
              <a:t>	and  zero is represented by a  change in level.</a:t>
            </a:r>
          </a:p>
          <a:p>
            <a:pPr marL="0" indent="0">
              <a:buNone/>
            </a:pPr>
            <a:r>
              <a:rPr lang="en-US" sz="2200" b="1" dirty="0"/>
              <a:t>2.Return to Zero (RZ) </a:t>
            </a:r>
          </a:p>
          <a:p>
            <a:pPr marL="0" indent="0">
              <a:buNone/>
            </a:pPr>
            <a:r>
              <a:rPr lang="en-US" sz="2200" dirty="0"/>
              <a:t>  The RZ waveform consists of </a:t>
            </a:r>
          </a:p>
          <a:p>
            <a:pPr marL="0" indent="0">
              <a:buNone/>
            </a:pPr>
            <a:r>
              <a:rPr lang="en-US" sz="2200" dirty="0"/>
              <a:t>    a. Unipolar RZ</a:t>
            </a:r>
          </a:p>
          <a:p>
            <a:pPr marL="0" indent="0">
              <a:buNone/>
            </a:pPr>
            <a:r>
              <a:rPr lang="en-US" sz="2200" dirty="0"/>
              <a:t>    b. Bipolar RZ</a:t>
            </a:r>
          </a:p>
          <a:p>
            <a:pPr marL="0" indent="0">
              <a:buNone/>
            </a:pPr>
            <a:r>
              <a:rPr lang="en-US" sz="2200" dirty="0"/>
              <a:t>    c. RZ-AMI</a:t>
            </a:r>
          </a:p>
          <a:p>
            <a:pPr marL="0" indent="0">
              <a:buNone/>
            </a:pPr>
            <a:r>
              <a:rPr lang="en-US" sz="2200" dirty="0"/>
              <a:t>These codes find applications in base data transmission and in magnetic recording.</a:t>
            </a:r>
          </a:p>
          <a:p>
            <a:pPr marL="0" indent="0">
              <a:buNone/>
            </a:pPr>
            <a:r>
              <a:rPr lang="en-US" sz="2200" b="1" dirty="0" err="1"/>
              <a:t>a.Unipolar</a:t>
            </a:r>
            <a:r>
              <a:rPr lang="en-US" sz="2200" b="1" dirty="0"/>
              <a:t> RZ</a:t>
            </a:r>
          </a:p>
          <a:p>
            <a:pPr marL="0" indent="0">
              <a:buNone/>
            </a:pPr>
            <a:r>
              <a:rPr lang="en-US" sz="2200" dirty="0"/>
              <a:t>           If symbol ‘1’ is transmitted, x(t)=+V for  0≤t ≤ T/2</a:t>
            </a:r>
          </a:p>
          <a:p>
            <a:pPr marL="0" indent="0">
              <a:buNone/>
            </a:pPr>
            <a:r>
              <a:rPr lang="en-US" sz="2200" dirty="0"/>
              <a:t>                                                                   = 0 for T/2≤t ≤ T</a:t>
            </a:r>
          </a:p>
          <a:p>
            <a:pPr marL="0" indent="0">
              <a:buNone/>
            </a:pPr>
            <a:r>
              <a:rPr lang="en-US" sz="2200" dirty="0"/>
              <a:t>           If symbol ‘0’ is transmitted, x(t)=0 for 0≤t ≤ T</a:t>
            </a:r>
          </a:p>
          <a:p>
            <a:pPr marL="0" indent="0">
              <a:buNone/>
            </a:pPr>
            <a:endParaRPr lang="en-US" sz="2200" dirty="0"/>
          </a:p>
        </p:txBody>
      </p:sp>
    </p:spTree>
    <p:extLst>
      <p:ext uri="{BB962C8B-B14F-4D97-AF65-F5344CB8AC3E}">
        <p14:creationId xmlns:p14="http://schemas.microsoft.com/office/powerpoint/2010/main" val="28406819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1BAA7-A23C-48DA-9A0A-0859B8BB76F3}"/>
              </a:ext>
            </a:extLst>
          </p:cNvPr>
          <p:cNvSpPr>
            <a:spLocks noGrp="1"/>
          </p:cNvSpPr>
          <p:nvPr>
            <p:ph idx="1"/>
          </p:nvPr>
        </p:nvSpPr>
        <p:spPr>
          <a:xfrm>
            <a:off x="729673" y="230909"/>
            <a:ext cx="10624127" cy="6502400"/>
          </a:xfrm>
        </p:spPr>
        <p:txBody>
          <a:bodyPr>
            <a:normAutofit fontScale="85000" lnSpcReduction="20000"/>
          </a:bodyPr>
          <a:lstStyle/>
          <a:p>
            <a:pPr marL="0" indent="0">
              <a:buNone/>
            </a:pPr>
            <a:r>
              <a:rPr lang="en-US" b="1" dirty="0" err="1"/>
              <a:t>b.Bipolar</a:t>
            </a:r>
            <a:r>
              <a:rPr lang="en-US" b="1" dirty="0"/>
              <a:t> RZ</a:t>
            </a:r>
          </a:p>
          <a:p>
            <a:pPr marL="0" indent="0">
              <a:buNone/>
            </a:pPr>
            <a:r>
              <a:rPr lang="en-US" dirty="0"/>
              <a:t>           If symbol ‘1’ is transmitted, x(t)=+V for  0≤t ≤ T/2</a:t>
            </a:r>
          </a:p>
          <a:p>
            <a:pPr marL="0" indent="0">
              <a:buNone/>
            </a:pPr>
            <a:r>
              <a:rPr lang="en-US" dirty="0"/>
              <a:t>                                                                   = 0 for T/2≤t ≤ T</a:t>
            </a:r>
          </a:p>
          <a:p>
            <a:pPr marL="0" indent="0">
              <a:buNone/>
            </a:pPr>
            <a:r>
              <a:rPr lang="en-US" dirty="0"/>
              <a:t>           If symbol ‘0’ is transmitted, x(t)=-V for 0≤t ≤ T/2</a:t>
            </a:r>
          </a:p>
          <a:p>
            <a:pPr marL="0" indent="0">
              <a:buNone/>
            </a:pPr>
            <a:r>
              <a:rPr lang="en-US" sz="2800" dirty="0"/>
              <a:t>			              = 0 for T/2≤t ≤ T</a:t>
            </a:r>
          </a:p>
          <a:p>
            <a:pPr marL="0" lvl="8" indent="0">
              <a:buNone/>
              <a:tabLst>
                <a:tab pos="92075" algn="l"/>
              </a:tabLst>
            </a:pPr>
            <a:r>
              <a:rPr lang="en-US" sz="2800" b="1" dirty="0" err="1"/>
              <a:t>c.RZ</a:t>
            </a:r>
            <a:r>
              <a:rPr lang="en-US" sz="2800" b="1" dirty="0"/>
              <a:t>-AMI </a:t>
            </a:r>
          </a:p>
          <a:p>
            <a:pPr marL="342900" lvl="8" indent="-342900">
              <a:tabLst>
                <a:tab pos="92075" algn="l"/>
              </a:tabLst>
            </a:pPr>
            <a:r>
              <a:rPr lang="en-US" sz="2800" dirty="0"/>
              <a:t>AMI – Alternate Mark Inversion.</a:t>
            </a:r>
          </a:p>
          <a:p>
            <a:pPr marL="342900" lvl="8" indent="-342900">
              <a:tabLst>
                <a:tab pos="92075" algn="l"/>
              </a:tabLst>
            </a:pPr>
            <a:r>
              <a:rPr lang="en-US" sz="2800" dirty="0"/>
              <a:t>The ones are represented by equal amplitude alternating pulses</a:t>
            </a:r>
          </a:p>
          <a:p>
            <a:pPr marL="342900" lvl="8" indent="-342900">
              <a:tabLst>
                <a:tab pos="92075" algn="l"/>
              </a:tabLst>
            </a:pPr>
            <a:r>
              <a:rPr lang="en-US" sz="2800" dirty="0"/>
              <a:t>The zeros are represented by the absence of pulses.</a:t>
            </a:r>
          </a:p>
          <a:p>
            <a:pPr marL="0" lvl="8" indent="0">
              <a:buNone/>
              <a:tabLst>
                <a:tab pos="92075" algn="l"/>
              </a:tabLst>
            </a:pPr>
            <a:endParaRPr lang="en-US" sz="2800" b="1" dirty="0"/>
          </a:p>
          <a:p>
            <a:pPr marL="0" lvl="8" indent="0">
              <a:buNone/>
              <a:tabLst>
                <a:tab pos="92075" algn="l"/>
              </a:tabLst>
            </a:pPr>
            <a:r>
              <a:rPr lang="en-US" sz="2800" b="1" dirty="0"/>
              <a:t>3.Phase encoded group</a:t>
            </a:r>
          </a:p>
          <a:p>
            <a:pPr marL="0" lvl="8" indent="0">
              <a:buNone/>
              <a:tabLst>
                <a:tab pos="92075" algn="l"/>
              </a:tabLst>
            </a:pPr>
            <a:r>
              <a:rPr lang="en-US" sz="2800" b="1" dirty="0"/>
              <a:t>	 </a:t>
            </a:r>
            <a:r>
              <a:rPr lang="en-US" sz="2800" dirty="0"/>
              <a:t>It consists of</a:t>
            </a:r>
          </a:p>
          <a:p>
            <a:pPr marL="0" lvl="8" indent="0">
              <a:buNone/>
              <a:tabLst>
                <a:tab pos="92075" algn="l"/>
              </a:tabLst>
            </a:pPr>
            <a:r>
              <a:rPr lang="en-US" sz="2800" dirty="0"/>
              <a:t>  a. Bi-ø-L   (Bi phase Level /Manchester coding)</a:t>
            </a:r>
          </a:p>
          <a:p>
            <a:pPr marL="0" lvl="8" indent="0">
              <a:buNone/>
              <a:tabLst>
                <a:tab pos="92075" algn="l"/>
              </a:tabLst>
            </a:pPr>
            <a:r>
              <a:rPr lang="en-US" sz="2800" dirty="0"/>
              <a:t>  b. Bi-ø-M (Bi phase Mark)</a:t>
            </a:r>
          </a:p>
          <a:p>
            <a:pPr marL="0" lvl="8" indent="0">
              <a:buNone/>
              <a:tabLst>
                <a:tab pos="92075" algn="l"/>
              </a:tabLst>
            </a:pPr>
            <a:r>
              <a:rPr lang="en-US" sz="2800" dirty="0"/>
              <a:t>  c. Bi-ø-S (Bi phase Space)</a:t>
            </a:r>
          </a:p>
          <a:p>
            <a:pPr marL="342900" lvl="8" indent="-342900">
              <a:tabLst>
                <a:tab pos="92075" algn="l"/>
              </a:tabLst>
            </a:pPr>
            <a:endParaRPr lang="en-US" sz="2800" dirty="0"/>
          </a:p>
          <a:p>
            <a:pPr marL="0" lvl="8" indent="0">
              <a:buNone/>
              <a:tabLst>
                <a:tab pos="92075" algn="l"/>
              </a:tabLst>
            </a:pPr>
            <a:endParaRPr lang="en-US" sz="2800" b="1" dirty="0"/>
          </a:p>
          <a:p>
            <a:pPr marL="0" lvl="8" indent="0">
              <a:buNone/>
              <a:tabLst>
                <a:tab pos="92075" algn="l"/>
              </a:tabLst>
            </a:pPr>
            <a:endParaRPr lang="en-US" b="1" dirty="0"/>
          </a:p>
          <a:p>
            <a:pPr marL="0" lvl="8" indent="0">
              <a:buNone/>
              <a:tabLst>
                <a:tab pos="92075" algn="l"/>
              </a:tabLst>
            </a:pPr>
            <a:r>
              <a:rPr lang="en-US" b="1" dirty="0"/>
              <a:t> </a:t>
            </a:r>
          </a:p>
          <a:p>
            <a:pPr marL="0" lvl="8" indent="0">
              <a:buNone/>
              <a:tabLst>
                <a:tab pos="92075" algn="l"/>
              </a:tabLst>
            </a:pPr>
            <a:endParaRPr lang="en-US" b="1" dirty="0"/>
          </a:p>
          <a:p>
            <a:pPr marL="0" lvl="8" indent="0">
              <a:buNone/>
              <a:tabLst>
                <a:tab pos="92075" algn="l"/>
              </a:tabLst>
            </a:pPr>
            <a:endParaRPr lang="en-US" b="1" dirty="0"/>
          </a:p>
          <a:p>
            <a:pPr marL="0" lvl="8" indent="0">
              <a:buNone/>
              <a:tabLst>
                <a:tab pos="92075" algn="l"/>
              </a:tabLst>
            </a:pPr>
            <a:endParaRPr lang="en-US" b="1" dirty="0"/>
          </a:p>
          <a:p>
            <a:pPr lvl="8"/>
            <a:endParaRPr lang="en-IN" dirty="0"/>
          </a:p>
        </p:txBody>
      </p:sp>
    </p:spTree>
    <p:extLst>
      <p:ext uri="{BB962C8B-B14F-4D97-AF65-F5344CB8AC3E}">
        <p14:creationId xmlns:p14="http://schemas.microsoft.com/office/powerpoint/2010/main" val="10547497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7322AD1-52C7-4A7C-B78A-8FD02E515213}"/>
              </a:ext>
            </a:extLst>
          </p:cNvPr>
          <p:cNvSpPr>
            <a:spLocks noGrp="1"/>
          </p:cNvSpPr>
          <p:nvPr>
            <p:ph idx="1"/>
          </p:nvPr>
        </p:nvSpPr>
        <p:spPr>
          <a:xfrm>
            <a:off x="535709" y="110836"/>
            <a:ext cx="10818091" cy="6747164"/>
          </a:xfrm>
        </p:spPr>
        <p:txBody>
          <a:bodyPr>
            <a:normAutofit lnSpcReduction="10000"/>
          </a:bodyPr>
          <a:lstStyle/>
          <a:p>
            <a:endParaRPr lang="en-US" sz="2600" b="1" dirty="0"/>
          </a:p>
          <a:p>
            <a:pPr marL="0" indent="0">
              <a:buNone/>
            </a:pPr>
            <a:r>
              <a:rPr lang="en-US" sz="2600" b="1" dirty="0" err="1"/>
              <a:t>a.Bi</a:t>
            </a:r>
            <a:r>
              <a:rPr lang="en-US" sz="2600" b="1" dirty="0"/>
              <a:t>-ø-L</a:t>
            </a:r>
          </a:p>
          <a:p>
            <a:pPr marL="0" indent="0" algn="just">
              <a:buNone/>
            </a:pPr>
            <a:r>
              <a:rPr lang="en-US" sz="2600" dirty="0"/>
              <a:t> If symbol ‘1’ is to be transmitted (positive half interval pulse is followed  by a negative half interval pulse)</a:t>
            </a:r>
          </a:p>
          <a:p>
            <a:pPr marL="0" indent="0" algn="just">
              <a:buNone/>
            </a:pPr>
            <a:r>
              <a:rPr lang="en-US" sz="2600" dirty="0"/>
              <a:t>        				     x(t)= +V for  0≤t ≤ T/2</a:t>
            </a:r>
          </a:p>
          <a:p>
            <a:pPr marL="0" indent="0" algn="just">
              <a:buNone/>
            </a:pPr>
            <a:r>
              <a:rPr lang="en-US" sz="2600" dirty="0"/>
              <a:t>                                                            =  -V for T/2≤t ≤ T</a:t>
            </a:r>
          </a:p>
          <a:p>
            <a:pPr marL="0" indent="0" algn="just">
              <a:buNone/>
            </a:pPr>
            <a:r>
              <a:rPr lang="en-US" sz="2600" dirty="0"/>
              <a:t> If symbol ‘0’ is to be transmitted (negative half interval pulse is followed  by a positive half interval pulse)</a:t>
            </a:r>
          </a:p>
          <a:p>
            <a:pPr marL="0" indent="0" algn="just">
              <a:buNone/>
            </a:pPr>
            <a:r>
              <a:rPr lang="en-US" sz="2600" dirty="0"/>
              <a:t>        				    x(t)= -V for  0≤t ≤ T/2</a:t>
            </a:r>
          </a:p>
          <a:p>
            <a:pPr marL="0" indent="0" algn="just">
              <a:buNone/>
            </a:pPr>
            <a:r>
              <a:rPr lang="en-US" sz="2600" dirty="0"/>
              <a:t>                                                           = +V for T/2≤t ≤ T</a:t>
            </a:r>
          </a:p>
          <a:p>
            <a:pPr marL="0" indent="0" algn="just">
              <a:buNone/>
            </a:pPr>
            <a:r>
              <a:rPr lang="en-US" sz="2600" b="1" dirty="0" err="1"/>
              <a:t>b.Bi</a:t>
            </a:r>
            <a:r>
              <a:rPr lang="en-US" sz="2600" b="1" dirty="0"/>
              <a:t>-ø-M</a:t>
            </a:r>
          </a:p>
          <a:p>
            <a:pPr algn="just"/>
            <a:r>
              <a:rPr lang="en-US" sz="2600" dirty="0"/>
              <a:t>A transition occurs at the beginning of every bit interval.</a:t>
            </a:r>
          </a:p>
          <a:p>
            <a:pPr algn="just"/>
            <a:r>
              <a:rPr lang="en-US" sz="2600" dirty="0"/>
              <a:t>Symbol ‘1’ is represented by a second transition one half bit interval later.</a:t>
            </a:r>
          </a:p>
          <a:p>
            <a:pPr algn="just"/>
            <a:r>
              <a:rPr lang="en-US" sz="2600" dirty="0"/>
              <a:t>Symbol ‘0’ is represented by no second transition but there is a transition in the beginning of the bit interval.</a:t>
            </a:r>
          </a:p>
          <a:p>
            <a:pPr marL="0" indent="0" algn="just">
              <a:buNone/>
            </a:pPr>
            <a:endParaRPr lang="en-US" sz="2200" dirty="0"/>
          </a:p>
          <a:p>
            <a:pPr marL="0" indent="0" algn="just">
              <a:buNone/>
            </a:pPr>
            <a:endParaRPr lang="en-US" dirty="0"/>
          </a:p>
          <a:p>
            <a:endParaRPr lang="en-US" b="1" dirty="0"/>
          </a:p>
          <a:p>
            <a:endParaRPr lang="en-IN" dirty="0"/>
          </a:p>
        </p:txBody>
      </p:sp>
    </p:spTree>
    <p:extLst>
      <p:ext uri="{BB962C8B-B14F-4D97-AF65-F5344CB8AC3E}">
        <p14:creationId xmlns:p14="http://schemas.microsoft.com/office/powerpoint/2010/main" val="6055357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E88DEFD-2912-4A71-8DBE-8B79B8CA09F4}"/>
              </a:ext>
            </a:extLst>
          </p:cNvPr>
          <p:cNvSpPr>
            <a:spLocks noGrp="1"/>
          </p:cNvSpPr>
          <p:nvPr>
            <p:ph idx="1"/>
          </p:nvPr>
        </p:nvSpPr>
        <p:spPr>
          <a:xfrm>
            <a:off x="674255" y="175491"/>
            <a:ext cx="10679545" cy="6604000"/>
          </a:xfrm>
        </p:spPr>
        <p:txBody>
          <a:bodyPr/>
          <a:lstStyle/>
          <a:p>
            <a:pPr marL="360363" indent="-360363">
              <a:buNone/>
            </a:pPr>
            <a:r>
              <a:rPr lang="en-US" b="1" dirty="0" err="1"/>
              <a:t>c.Bi</a:t>
            </a:r>
            <a:r>
              <a:rPr lang="en-US" b="1" dirty="0"/>
              <a:t>-ø-S</a:t>
            </a:r>
          </a:p>
          <a:p>
            <a:r>
              <a:rPr lang="en-US" dirty="0"/>
              <a:t>A transition occurs at the beginning of every bit interval.</a:t>
            </a:r>
          </a:p>
          <a:p>
            <a:r>
              <a:rPr lang="en-US" dirty="0"/>
              <a:t>Symbol ‘1’ is represented by no second transition.</a:t>
            </a:r>
          </a:p>
          <a:p>
            <a:r>
              <a:rPr lang="en-US" dirty="0"/>
              <a:t>Symbol ‘0’ is represented by a second transition one half bit interval later.</a:t>
            </a:r>
          </a:p>
          <a:p>
            <a:pPr marL="0" indent="0">
              <a:buNone/>
            </a:pPr>
            <a:r>
              <a:rPr lang="en-US" b="1" dirty="0"/>
              <a:t>Differential encoding</a:t>
            </a:r>
          </a:p>
          <a:p>
            <a:r>
              <a:rPr lang="en-US" dirty="0"/>
              <a:t>It is used to encode information in terms of signal transition.</a:t>
            </a:r>
          </a:p>
          <a:p>
            <a:r>
              <a:rPr lang="en-US" dirty="0"/>
              <a:t>A transition is used to designate symbol ‘o’ while no transition is used to designate symbol ‘1’.</a:t>
            </a:r>
          </a:p>
          <a:p>
            <a:pPr marL="0" indent="0">
              <a:buNone/>
            </a:pPr>
            <a:r>
              <a:rPr lang="en-US" b="1" dirty="0"/>
              <a:t>    </a:t>
            </a:r>
          </a:p>
          <a:p>
            <a:pPr marL="0" indent="0">
              <a:buNone/>
            </a:pPr>
            <a:endParaRPr lang="en-US" dirty="0"/>
          </a:p>
          <a:p>
            <a:endParaRPr lang="en-IN" dirty="0"/>
          </a:p>
        </p:txBody>
      </p:sp>
      <p:pic>
        <p:nvPicPr>
          <p:cNvPr id="4" name="Picture 3">
            <a:extLst>
              <a:ext uri="{FF2B5EF4-FFF2-40B4-BE49-F238E27FC236}">
                <a16:creationId xmlns="" xmlns:a16="http://schemas.microsoft.com/office/drawing/2014/main" id="{2FB29097-29D9-4013-8E7A-F58D050CDC20}"/>
              </a:ext>
            </a:extLst>
          </p:cNvPr>
          <p:cNvPicPr>
            <a:picLocks noChangeAspect="1"/>
          </p:cNvPicPr>
          <p:nvPr/>
        </p:nvPicPr>
        <p:blipFill>
          <a:blip r:embed="rId2"/>
          <a:stretch>
            <a:fillRect/>
          </a:stretch>
        </p:blipFill>
        <p:spPr>
          <a:xfrm>
            <a:off x="1299152" y="4438650"/>
            <a:ext cx="9429750" cy="2419350"/>
          </a:xfrm>
          <a:prstGeom prst="rect">
            <a:avLst/>
          </a:prstGeom>
        </p:spPr>
      </p:pic>
    </p:spTree>
    <p:extLst>
      <p:ext uri="{BB962C8B-B14F-4D97-AF65-F5344CB8AC3E}">
        <p14:creationId xmlns:p14="http://schemas.microsoft.com/office/powerpoint/2010/main" val="33417778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6B7CB27-7059-4662-B457-2D2D194DD42E}"/>
              </a:ext>
            </a:extLst>
          </p:cNvPr>
          <p:cNvSpPr>
            <a:spLocks noGrp="1"/>
          </p:cNvSpPr>
          <p:nvPr>
            <p:ph idx="1"/>
          </p:nvPr>
        </p:nvSpPr>
        <p:spPr/>
        <p:txBody>
          <a:bodyPr/>
          <a:lstStyle/>
          <a:p>
            <a:pPr algn="just"/>
            <a:r>
              <a:rPr lang="en-IN" dirty="0"/>
              <a:t>The original binary information is recovered by comparing the polarity of adjacent binary symbols to establish whether or not a transition has occurred.</a:t>
            </a:r>
          </a:p>
          <a:p>
            <a:pPr algn="just"/>
            <a:r>
              <a:rPr lang="en-IN" dirty="0"/>
              <a:t>It requires the use of reference bit before initiating the encoding process.</a:t>
            </a:r>
          </a:p>
          <a:p>
            <a:pPr algn="just"/>
            <a:r>
              <a:rPr lang="en-IN" dirty="0"/>
              <a:t>Here , symbol ‘1’ is used as the reference bit.</a:t>
            </a:r>
          </a:p>
        </p:txBody>
      </p:sp>
    </p:spTree>
    <p:extLst>
      <p:ext uri="{BB962C8B-B14F-4D97-AF65-F5344CB8AC3E}">
        <p14:creationId xmlns:p14="http://schemas.microsoft.com/office/powerpoint/2010/main" val="38546956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14D5CE-BC01-42A0-BD42-D91E4EABE3D0}"/>
              </a:ext>
            </a:extLst>
          </p:cNvPr>
          <p:cNvSpPr>
            <a:spLocks noGrp="1"/>
          </p:cNvSpPr>
          <p:nvPr>
            <p:ph type="title"/>
          </p:nvPr>
        </p:nvSpPr>
        <p:spPr/>
        <p:txBody>
          <a:bodyPr/>
          <a:lstStyle/>
          <a:p>
            <a:r>
              <a:rPr lang="en-US" b="1" dirty="0"/>
              <a:t>Differential Pulse Code Modulation (DPCM)</a:t>
            </a:r>
            <a:endParaRPr lang="en-IN" b="1" dirty="0"/>
          </a:p>
        </p:txBody>
      </p:sp>
      <p:sp>
        <p:nvSpPr>
          <p:cNvPr id="3" name="Content Placeholder 2">
            <a:extLst>
              <a:ext uri="{FF2B5EF4-FFF2-40B4-BE49-F238E27FC236}">
                <a16:creationId xmlns="" xmlns:a16="http://schemas.microsoft.com/office/drawing/2014/main" id="{8D47ED9B-0042-4E98-9355-4BCDBFEE7D04}"/>
              </a:ext>
            </a:extLst>
          </p:cNvPr>
          <p:cNvSpPr>
            <a:spLocks noGrp="1"/>
          </p:cNvSpPr>
          <p:nvPr>
            <p:ph idx="1"/>
          </p:nvPr>
        </p:nvSpPr>
        <p:spPr/>
        <p:txBody>
          <a:bodyPr/>
          <a:lstStyle/>
          <a:p>
            <a:pPr algn="just"/>
            <a:r>
              <a:rPr lang="en-IN" dirty="0"/>
              <a:t>DPCM is a technique in which the difference between the samples, rather than the sample values themselves, is encoded in binary.</a:t>
            </a:r>
          </a:p>
          <a:p>
            <a:pPr algn="just"/>
            <a:r>
              <a:rPr lang="en-IN" dirty="0"/>
              <a:t>The reason for employing DPCM is that speech samples do not change drastically from sample to sample and therefore the difference values can be encoded using fewer bits.</a:t>
            </a:r>
          </a:p>
        </p:txBody>
      </p:sp>
    </p:spTree>
    <p:extLst>
      <p:ext uri="{BB962C8B-B14F-4D97-AF65-F5344CB8AC3E}">
        <p14:creationId xmlns:p14="http://schemas.microsoft.com/office/powerpoint/2010/main" val="1952669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648928" y="335083"/>
            <a:ext cx="3685032" cy="1608328"/>
          </a:xfrm>
        </p:spPr>
        <p:txBody>
          <a:bodyPr vert="horz" lIns="91440" tIns="45720" rIns="91440" bIns="45720" rtlCol="0" anchor="ctr">
            <a:normAutofit/>
          </a:bodyPr>
          <a:lstStyle/>
          <a:p>
            <a:r>
              <a:rPr lang="en-US" sz="3600" b="1" dirty="0">
                <a:solidFill>
                  <a:srgbClr val="C00000"/>
                </a:solidFill>
                <a:effectLst>
                  <a:outerShdw blurRad="38100" dist="38100" dir="2700000" algn="tl">
                    <a:srgbClr val="000000">
                      <a:alpha val="43137"/>
                    </a:srgbClr>
                  </a:outerShdw>
                </a:effectLst>
              </a:rPr>
              <a:t>Natural Sampling</a:t>
            </a:r>
          </a:p>
        </p:txBody>
      </p:sp>
      <p:sp>
        <p:nvSpPr>
          <p:cNvPr id="3" name="Content Placeholder 2">
            <a:extLst>
              <a:ext uri="{FF2B5EF4-FFF2-40B4-BE49-F238E27FC236}">
                <a16:creationId xmlns="" xmlns:a16="http://schemas.microsoft.com/office/drawing/2014/main" id="{67AC2A48-D429-4DDA-A809-67624709C308}"/>
              </a:ext>
            </a:extLst>
          </p:cNvPr>
          <p:cNvSpPr>
            <a:spLocks noGrp="1"/>
          </p:cNvSpPr>
          <p:nvPr>
            <p:ph sz="half" idx="1"/>
          </p:nvPr>
        </p:nvSpPr>
        <p:spPr>
          <a:xfrm>
            <a:off x="4864100" y="338328"/>
            <a:ext cx="6675627" cy="1605083"/>
          </a:xfrm>
        </p:spPr>
        <p:txBody>
          <a:bodyPr vert="horz" lIns="91440" tIns="45720" rIns="91440" bIns="45720" rtlCol="0" anchor="ctr">
            <a:normAutofit/>
          </a:bodyPr>
          <a:lstStyle/>
          <a:p>
            <a:pPr>
              <a:spcBef>
                <a:spcPts val="728"/>
              </a:spcBef>
              <a:buClr>
                <a:srgbClr val="3F3F3F"/>
              </a:buClr>
              <a:buSzPct val="81000"/>
            </a:pPr>
            <a:r>
              <a:rPr lang="en-US" altLang="en-US" sz="2000" dirty="0">
                <a:solidFill>
                  <a:srgbClr val="3F3F3F"/>
                </a:solidFill>
                <a:latin typeface="+mn-lt"/>
                <a:cs typeface="Times New Roman" panose="02020603050405020304" pitchFamily="18" charset="0"/>
              </a:rPr>
              <a:t>For a </a:t>
            </a:r>
            <a:r>
              <a:rPr lang="en-US" altLang="en-US" sz="2000" b="1" dirty="0">
                <a:solidFill>
                  <a:srgbClr val="3F3F3F"/>
                </a:solidFill>
                <a:latin typeface="+mn-lt"/>
                <a:cs typeface="Times New Roman" panose="02020603050405020304" pitchFamily="18" charset="0"/>
              </a:rPr>
              <a:t>PAM signal </a:t>
            </a:r>
            <a:r>
              <a:rPr lang="en-US" altLang="en-US" sz="2000" dirty="0">
                <a:solidFill>
                  <a:srgbClr val="3F3F3F"/>
                </a:solidFill>
                <a:latin typeface="+mn-lt"/>
                <a:cs typeface="Times New Roman" panose="02020603050405020304" pitchFamily="18" charset="0"/>
              </a:rPr>
              <a:t>produced with </a:t>
            </a:r>
            <a:r>
              <a:rPr lang="en-US" altLang="en-US" sz="2000" b="1" dirty="0">
                <a:solidFill>
                  <a:srgbClr val="3F3F3F"/>
                </a:solidFill>
                <a:latin typeface="+mn-lt"/>
                <a:cs typeface="Times New Roman" panose="02020603050405020304" pitchFamily="18" charset="0"/>
              </a:rPr>
              <a:t>natural sampling</a:t>
            </a:r>
            <a:r>
              <a:rPr lang="en-US" altLang="en-US" sz="2000" dirty="0">
                <a:solidFill>
                  <a:srgbClr val="3F3F3F"/>
                </a:solidFill>
                <a:latin typeface="+mn-lt"/>
                <a:cs typeface="Times New Roman" panose="02020603050405020304" pitchFamily="18" charset="0"/>
              </a:rPr>
              <a:t>, the </a:t>
            </a:r>
            <a:r>
              <a:rPr lang="en-US" altLang="en-US" sz="2000" b="1" dirty="0">
                <a:solidFill>
                  <a:srgbClr val="3F3F3F"/>
                </a:solidFill>
                <a:latin typeface="+mn-lt"/>
                <a:cs typeface="Times New Roman" panose="02020603050405020304" pitchFamily="18" charset="0"/>
              </a:rPr>
              <a:t>sampled signal follows the waveform of</a:t>
            </a:r>
            <a:r>
              <a:rPr lang="en-US" altLang="en-US" sz="2000" dirty="0">
                <a:latin typeface="+mn-lt"/>
                <a:cs typeface="Times New Roman" panose="02020603050405020304" pitchFamily="18" charset="0"/>
              </a:rPr>
              <a:t> </a:t>
            </a:r>
            <a:r>
              <a:rPr lang="en-US" altLang="en-US" sz="2000" b="1" dirty="0">
                <a:solidFill>
                  <a:srgbClr val="3F3F3F"/>
                </a:solidFill>
                <a:latin typeface="+mn-lt"/>
                <a:cs typeface="Times New Roman" panose="02020603050405020304" pitchFamily="18" charset="0"/>
              </a:rPr>
              <a:t>the input signal </a:t>
            </a:r>
            <a:r>
              <a:rPr lang="en-US" altLang="en-US" sz="2000" dirty="0">
                <a:solidFill>
                  <a:srgbClr val="3F3F3F"/>
                </a:solidFill>
                <a:latin typeface="+mn-lt"/>
                <a:cs typeface="Times New Roman" panose="02020603050405020304" pitchFamily="18" charset="0"/>
              </a:rPr>
              <a:t>during the time that each sample is taken.</a:t>
            </a:r>
            <a:endParaRPr lang="en-US" sz="2000" dirty="0"/>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13">
            <a:extLst>
              <a:ext uri="{FF2B5EF4-FFF2-40B4-BE49-F238E27FC236}">
                <a16:creationId xmlns="" xmlns:a16="http://schemas.microsoft.com/office/drawing/2014/main" id="{28BB721D-3ED2-4DD5-874B-4712FCAE0127}"/>
              </a:ext>
            </a:extLst>
          </p:cNvPr>
          <p:cNvPicPr>
            <a:picLocks noChangeAspect="1"/>
          </p:cNvPicPr>
          <p:nvPr/>
        </p:nvPicPr>
        <p:blipFill>
          <a:blip r:embed="rId2"/>
          <a:stretch>
            <a:fillRect/>
          </a:stretch>
        </p:blipFill>
        <p:spPr>
          <a:xfrm>
            <a:off x="648928" y="2720924"/>
            <a:ext cx="5181600" cy="3150972"/>
          </a:xfrm>
          <a:prstGeom prst="rect">
            <a:avLst/>
          </a:prstGeom>
        </p:spPr>
      </p:pic>
      <p:pic>
        <p:nvPicPr>
          <p:cNvPr id="13" name="Content Placeholder 14">
            <a:extLst>
              <a:ext uri="{FF2B5EF4-FFF2-40B4-BE49-F238E27FC236}">
                <a16:creationId xmlns="" xmlns:a16="http://schemas.microsoft.com/office/drawing/2014/main" id="{0A5B29B0-26A3-413F-A6D7-29B44D0F8E62}"/>
              </a:ext>
            </a:extLst>
          </p:cNvPr>
          <p:cNvPicPr>
            <a:picLocks noChangeAspect="1"/>
          </p:cNvPicPr>
          <p:nvPr/>
        </p:nvPicPr>
        <p:blipFill>
          <a:blip r:embed="rId3"/>
          <a:stretch>
            <a:fillRect/>
          </a:stretch>
        </p:blipFill>
        <p:spPr>
          <a:xfrm>
            <a:off x="7491061" y="2482688"/>
            <a:ext cx="2224439" cy="3694275"/>
          </a:xfrm>
          <a:prstGeom prst="rect">
            <a:avLst/>
          </a:prstGeom>
        </p:spPr>
      </p:pic>
    </p:spTree>
    <p:extLst>
      <p:ext uri="{BB962C8B-B14F-4D97-AF65-F5344CB8AC3E}">
        <p14:creationId xmlns:p14="http://schemas.microsoft.com/office/powerpoint/2010/main" val="17176979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18019ED-0F7B-4A4F-9698-179320C2BC45}"/>
              </a:ext>
            </a:extLst>
          </p:cNvPr>
          <p:cNvPicPr>
            <a:picLocks noChangeAspect="1"/>
          </p:cNvPicPr>
          <p:nvPr/>
        </p:nvPicPr>
        <p:blipFill>
          <a:blip r:embed="rId2"/>
          <a:stretch>
            <a:fillRect/>
          </a:stretch>
        </p:blipFill>
        <p:spPr>
          <a:xfrm>
            <a:off x="1126836" y="127735"/>
            <a:ext cx="9070109" cy="6605574"/>
          </a:xfrm>
          <a:prstGeom prst="rect">
            <a:avLst/>
          </a:prstGeom>
        </p:spPr>
      </p:pic>
    </p:spTree>
    <p:extLst>
      <p:ext uri="{BB962C8B-B14F-4D97-AF65-F5344CB8AC3E}">
        <p14:creationId xmlns:p14="http://schemas.microsoft.com/office/powerpoint/2010/main" val="16463586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2A681F-D2FA-45DA-B8AD-4B023B0126A6}"/>
              </a:ext>
            </a:extLst>
          </p:cNvPr>
          <p:cNvSpPr>
            <a:spLocks noGrp="1"/>
          </p:cNvSpPr>
          <p:nvPr>
            <p:ph idx="1"/>
          </p:nvPr>
        </p:nvSpPr>
        <p:spPr>
          <a:xfrm>
            <a:off x="554182" y="184727"/>
            <a:ext cx="10799618" cy="5992236"/>
          </a:xfrm>
        </p:spPr>
        <p:txBody>
          <a:bodyPr>
            <a:normAutofit fontScale="85000" lnSpcReduction="20000"/>
          </a:bodyPr>
          <a:lstStyle/>
          <a:p>
            <a:r>
              <a:rPr lang="en-IN" dirty="0"/>
              <a:t>Suppose a baseband signal m(t) is sampled at the rate fs=1/Ts to produce the sequence {m(</a:t>
            </a:r>
            <a:r>
              <a:rPr lang="en-IN" dirty="0" err="1"/>
              <a:t>nT</a:t>
            </a:r>
            <a:r>
              <a:rPr lang="en-IN" dirty="0"/>
              <a:t>)} where samples are Ts seconds apart.</a:t>
            </a:r>
          </a:p>
          <a:p>
            <a:r>
              <a:rPr lang="en-IN" dirty="0"/>
              <a:t>The input signal to the quantizer is defined as,</a:t>
            </a:r>
          </a:p>
          <a:p>
            <a:endParaRPr lang="en-IN" dirty="0"/>
          </a:p>
          <a:p>
            <a:pPr marL="0" indent="0">
              <a:buNone/>
            </a:pPr>
            <a:r>
              <a:rPr lang="en-IN" dirty="0"/>
              <a:t>                                                                                                           -------------   (1)        </a:t>
            </a:r>
          </a:p>
          <a:p>
            <a:pPr marL="0" indent="0">
              <a:buNone/>
            </a:pPr>
            <a:r>
              <a:rPr lang="en-IN" dirty="0"/>
              <a:t>   </a:t>
            </a:r>
          </a:p>
          <a:p>
            <a:pPr marL="0" indent="0">
              <a:buNone/>
            </a:pPr>
            <a:r>
              <a:rPr lang="en-IN" dirty="0"/>
              <a:t>where m[n]- input sample (unquantized)</a:t>
            </a:r>
          </a:p>
          <a:p>
            <a:pPr marL="0" indent="0">
              <a:buNone/>
            </a:pPr>
            <a:r>
              <a:rPr lang="en-IN" dirty="0"/>
              <a:t>	                     - predicted sample</a:t>
            </a:r>
          </a:p>
          <a:p>
            <a:r>
              <a:rPr lang="en-IN" dirty="0"/>
              <a:t>The predicted value is produced by using a linear prediction filter whose input is quantized version of the input sample m[n].</a:t>
            </a:r>
          </a:p>
          <a:p>
            <a:r>
              <a:rPr lang="en-IN" dirty="0"/>
              <a:t>The difference signal is the prediction error e[</a:t>
            </a:r>
            <a:r>
              <a:rPr lang="en-IN" dirty="0" err="1"/>
              <a:t>nT</a:t>
            </a:r>
            <a:r>
              <a:rPr lang="en-IN" dirty="0"/>
              <a:t>].It is the amount by which the prediction filter fails to predict the input exactly.</a:t>
            </a:r>
          </a:p>
          <a:p>
            <a:endParaRPr lang="en-IN" dirty="0"/>
          </a:p>
          <a:p>
            <a:r>
              <a:rPr lang="en-IN" dirty="0"/>
              <a:t>                                                                                                            ----------- (2)</a:t>
            </a:r>
          </a:p>
          <a:p>
            <a:endParaRPr lang="en-IN" dirty="0"/>
          </a:p>
          <a:p>
            <a:pPr marL="0" indent="0">
              <a:buNone/>
            </a:pPr>
            <a:r>
              <a:rPr lang="en-IN" dirty="0"/>
              <a:t>		where q[n] – quantization error</a:t>
            </a:r>
          </a:p>
          <a:p>
            <a:endParaRPr lang="en-IN" dirty="0"/>
          </a:p>
        </p:txBody>
      </p:sp>
      <p:pic>
        <p:nvPicPr>
          <p:cNvPr id="10" name="Picture 9">
            <a:extLst>
              <a:ext uri="{FF2B5EF4-FFF2-40B4-BE49-F238E27FC236}">
                <a16:creationId xmlns="" xmlns:a16="http://schemas.microsoft.com/office/drawing/2014/main" id="{D7AF1C3D-6452-4748-AE27-BF44F8E32400}"/>
              </a:ext>
            </a:extLst>
          </p:cNvPr>
          <p:cNvPicPr>
            <a:picLocks noChangeAspect="1"/>
          </p:cNvPicPr>
          <p:nvPr/>
        </p:nvPicPr>
        <p:blipFill>
          <a:blip r:embed="rId2"/>
          <a:stretch>
            <a:fillRect/>
          </a:stretch>
        </p:blipFill>
        <p:spPr>
          <a:xfrm>
            <a:off x="2773811" y="1308652"/>
            <a:ext cx="2914650" cy="723900"/>
          </a:xfrm>
          <a:prstGeom prst="rect">
            <a:avLst/>
          </a:prstGeom>
        </p:spPr>
      </p:pic>
      <p:pic>
        <p:nvPicPr>
          <p:cNvPr id="11" name="Picture 10">
            <a:extLst>
              <a:ext uri="{FF2B5EF4-FFF2-40B4-BE49-F238E27FC236}">
                <a16:creationId xmlns="" xmlns:a16="http://schemas.microsoft.com/office/drawing/2014/main" id="{F2DBB3C1-F923-45DF-A5B8-A93BE1A2492C}"/>
              </a:ext>
            </a:extLst>
          </p:cNvPr>
          <p:cNvPicPr>
            <a:picLocks noChangeAspect="1"/>
          </p:cNvPicPr>
          <p:nvPr/>
        </p:nvPicPr>
        <p:blipFill>
          <a:blip r:embed="rId3"/>
          <a:stretch>
            <a:fillRect/>
          </a:stretch>
        </p:blipFill>
        <p:spPr>
          <a:xfrm>
            <a:off x="2092052" y="2623271"/>
            <a:ext cx="857250" cy="447675"/>
          </a:xfrm>
          <a:prstGeom prst="rect">
            <a:avLst/>
          </a:prstGeom>
        </p:spPr>
      </p:pic>
      <p:pic>
        <p:nvPicPr>
          <p:cNvPr id="12" name="Picture 11">
            <a:extLst>
              <a:ext uri="{FF2B5EF4-FFF2-40B4-BE49-F238E27FC236}">
                <a16:creationId xmlns="" xmlns:a16="http://schemas.microsoft.com/office/drawing/2014/main" id="{A310A74E-1587-447E-82F6-085F6E7D33E8}"/>
              </a:ext>
            </a:extLst>
          </p:cNvPr>
          <p:cNvPicPr>
            <a:picLocks noChangeAspect="1"/>
          </p:cNvPicPr>
          <p:nvPr/>
        </p:nvPicPr>
        <p:blipFill>
          <a:blip r:embed="rId4"/>
          <a:stretch>
            <a:fillRect/>
          </a:stretch>
        </p:blipFill>
        <p:spPr>
          <a:xfrm>
            <a:off x="2773811" y="4697990"/>
            <a:ext cx="2971800" cy="676275"/>
          </a:xfrm>
          <a:prstGeom prst="rect">
            <a:avLst/>
          </a:prstGeom>
        </p:spPr>
      </p:pic>
    </p:spTree>
    <p:extLst>
      <p:ext uri="{BB962C8B-B14F-4D97-AF65-F5344CB8AC3E}">
        <p14:creationId xmlns:p14="http://schemas.microsoft.com/office/powerpoint/2010/main" val="29813477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3DBCD7E-2C65-4781-AB5A-AE919B33F71E}"/>
              </a:ext>
            </a:extLst>
          </p:cNvPr>
          <p:cNvSpPr>
            <a:spLocks noGrp="1"/>
          </p:cNvSpPr>
          <p:nvPr>
            <p:ph idx="1"/>
          </p:nvPr>
        </p:nvSpPr>
        <p:spPr>
          <a:xfrm>
            <a:off x="544945" y="157018"/>
            <a:ext cx="10808855" cy="6019945"/>
          </a:xfrm>
        </p:spPr>
        <p:txBody>
          <a:bodyPr>
            <a:normAutofit/>
          </a:bodyPr>
          <a:lstStyle/>
          <a:p>
            <a:r>
              <a:rPr lang="en-IN" dirty="0"/>
              <a:t>The quantizer output         is added to the predicted value          to produce the prediction filter output.</a:t>
            </a:r>
          </a:p>
          <a:p>
            <a:pPr marL="0" indent="0">
              <a:buNone/>
            </a:pPr>
            <a:r>
              <a:rPr lang="en-IN" dirty="0"/>
              <a:t>                                                                                          -------------- (3)</a:t>
            </a:r>
          </a:p>
          <a:p>
            <a:pPr marL="0" indent="0">
              <a:buNone/>
            </a:pPr>
            <a:r>
              <a:rPr lang="en-IN" dirty="0"/>
              <a:t>     substituting equation (2) into (3) , we get </a:t>
            </a:r>
          </a:p>
          <a:p>
            <a:pPr marL="0" indent="0">
              <a:buNone/>
            </a:pPr>
            <a:endParaRPr lang="en-IN" dirty="0"/>
          </a:p>
          <a:p>
            <a:pPr marL="0" indent="0">
              <a:buNone/>
            </a:pPr>
            <a:endParaRPr lang="en-IN" dirty="0"/>
          </a:p>
          <a:p>
            <a:pPr marL="0" indent="0">
              <a:buNone/>
            </a:pPr>
            <a:r>
              <a:rPr lang="en-IN" dirty="0"/>
              <a:t>         The sum of                       is equal to input sample m[n]. Therefore we may simplify the above equation as </a:t>
            </a:r>
          </a:p>
          <a:p>
            <a:pPr marL="0" indent="0">
              <a:buNone/>
            </a:pPr>
            <a:endParaRPr lang="en-IN" dirty="0"/>
          </a:p>
          <a:p>
            <a:pPr marL="0" indent="0">
              <a:buNone/>
            </a:pPr>
            <a:r>
              <a:rPr lang="en-IN" dirty="0"/>
              <a:t>                                                     </a:t>
            </a:r>
          </a:p>
          <a:p>
            <a:pPr marL="0" indent="0">
              <a:buNone/>
            </a:pPr>
            <a:r>
              <a:rPr lang="en-IN" dirty="0"/>
              <a:t>                            - represents quantized version of the input sample m[n].  </a:t>
            </a:r>
            <a:r>
              <a:rPr lang="en-IN" dirty="0" err="1"/>
              <a:t>ie</a:t>
            </a:r>
            <a:r>
              <a:rPr lang="en-IN" dirty="0"/>
              <a:t>, irrespective of the properties of the prediction filter the quantized </a:t>
            </a:r>
          </a:p>
          <a:p>
            <a:pPr marL="0" indent="0">
              <a:buNone/>
            </a:pPr>
            <a:endParaRPr lang="en-IN" dirty="0"/>
          </a:p>
        </p:txBody>
      </p:sp>
      <p:pic>
        <p:nvPicPr>
          <p:cNvPr id="7" name="Picture 6">
            <a:extLst>
              <a:ext uri="{FF2B5EF4-FFF2-40B4-BE49-F238E27FC236}">
                <a16:creationId xmlns="" xmlns:a16="http://schemas.microsoft.com/office/drawing/2014/main" id="{8C498A82-D1C9-42FD-A394-CE08CFBFF952}"/>
              </a:ext>
            </a:extLst>
          </p:cNvPr>
          <p:cNvPicPr>
            <a:picLocks noChangeAspect="1"/>
          </p:cNvPicPr>
          <p:nvPr/>
        </p:nvPicPr>
        <p:blipFill>
          <a:blip r:embed="rId2"/>
          <a:stretch>
            <a:fillRect/>
          </a:stretch>
        </p:blipFill>
        <p:spPr>
          <a:xfrm>
            <a:off x="3951432" y="157018"/>
            <a:ext cx="723900" cy="476250"/>
          </a:xfrm>
          <a:prstGeom prst="rect">
            <a:avLst/>
          </a:prstGeom>
        </p:spPr>
      </p:pic>
      <p:pic>
        <p:nvPicPr>
          <p:cNvPr id="8" name="Picture 7">
            <a:extLst>
              <a:ext uri="{FF2B5EF4-FFF2-40B4-BE49-F238E27FC236}">
                <a16:creationId xmlns="" xmlns:a16="http://schemas.microsoft.com/office/drawing/2014/main" id="{39579960-2103-42C5-A55C-6D92377006CF}"/>
              </a:ext>
            </a:extLst>
          </p:cNvPr>
          <p:cNvPicPr>
            <a:picLocks noChangeAspect="1"/>
          </p:cNvPicPr>
          <p:nvPr/>
        </p:nvPicPr>
        <p:blipFill>
          <a:blip r:embed="rId3"/>
          <a:stretch>
            <a:fillRect/>
          </a:stretch>
        </p:blipFill>
        <p:spPr>
          <a:xfrm>
            <a:off x="9179503" y="157018"/>
            <a:ext cx="704850" cy="434398"/>
          </a:xfrm>
          <a:prstGeom prst="rect">
            <a:avLst/>
          </a:prstGeom>
        </p:spPr>
      </p:pic>
      <p:pic>
        <p:nvPicPr>
          <p:cNvPr id="9" name="Picture 8">
            <a:extLst>
              <a:ext uri="{FF2B5EF4-FFF2-40B4-BE49-F238E27FC236}">
                <a16:creationId xmlns="" xmlns:a16="http://schemas.microsoft.com/office/drawing/2014/main" id="{4C33E413-7DC9-43AD-AD9D-1CA680FBC3BA}"/>
              </a:ext>
            </a:extLst>
          </p:cNvPr>
          <p:cNvPicPr>
            <a:picLocks noChangeAspect="1"/>
          </p:cNvPicPr>
          <p:nvPr/>
        </p:nvPicPr>
        <p:blipFill>
          <a:blip r:embed="rId4"/>
          <a:stretch>
            <a:fillRect/>
          </a:stretch>
        </p:blipFill>
        <p:spPr>
          <a:xfrm>
            <a:off x="1906444" y="964334"/>
            <a:ext cx="3390900" cy="651359"/>
          </a:xfrm>
          <a:prstGeom prst="rect">
            <a:avLst/>
          </a:prstGeom>
        </p:spPr>
      </p:pic>
      <p:pic>
        <p:nvPicPr>
          <p:cNvPr id="11" name="Picture 10">
            <a:extLst>
              <a:ext uri="{FF2B5EF4-FFF2-40B4-BE49-F238E27FC236}">
                <a16:creationId xmlns="" xmlns:a16="http://schemas.microsoft.com/office/drawing/2014/main" id="{60CBDEB4-DA19-4539-9557-303592FA8108}"/>
              </a:ext>
            </a:extLst>
          </p:cNvPr>
          <p:cNvPicPr>
            <a:picLocks noChangeAspect="1"/>
          </p:cNvPicPr>
          <p:nvPr/>
        </p:nvPicPr>
        <p:blipFill>
          <a:blip r:embed="rId5"/>
          <a:stretch>
            <a:fillRect/>
          </a:stretch>
        </p:blipFill>
        <p:spPr>
          <a:xfrm>
            <a:off x="1925494" y="2286000"/>
            <a:ext cx="4305300" cy="581025"/>
          </a:xfrm>
          <a:prstGeom prst="rect">
            <a:avLst/>
          </a:prstGeom>
        </p:spPr>
      </p:pic>
      <p:pic>
        <p:nvPicPr>
          <p:cNvPr id="12" name="Picture 11">
            <a:extLst>
              <a:ext uri="{FF2B5EF4-FFF2-40B4-BE49-F238E27FC236}">
                <a16:creationId xmlns="" xmlns:a16="http://schemas.microsoft.com/office/drawing/2014/main" id="{C31CF951-0C7F-4CC7-A97E-5A81C0C79A95}"/>
              </a:ext>
            </a:extLst>
          </p:cNvPr>
          <p:cNvPicPr>
            <a:picLocks noChangeAspect="1"/>
          </p:cNvPicPr>
          <p:nvPr/>
        </p:nvPicPr>
        <p:blipFill>
          <a:blip r:embed="rId6"/>
          <a:stretch>
            <a:fillRect/>
          </a:stretch>
        </p:blipFill>
        <p:spPr>
          <a:xfrm>
            <a:off x="3094182" y="3007591"/>
            <a:ext cx="1714500" cy="600075"/>
          </a:xfrm>
          <a:prstGeom prst="rect">
            <a:avLst/>
          </a:prstGeom>
        </p:spPr>
      </p:pic>
      <p:pic>
        <p:nvPicPr>
          <p:cNvPr id="13" name="Picture 12">
            <a:extLst>
              <a:ext uri="{FF2B5EF4-FFF2-40B4-BE49-F238E27FC236}">
                <a16:creationId xmlns="" xmlns:a16="http://schemas.microsoft.com/office/drawing/2014/main" id="{EC9F2BB5-F2F5-4DC9-837F-30BA83B0E50D}"/>
              </a:ext>
            </a:extLst>
          </p:cNvPr>
          <p:cNvPicPr>
            <a:picLocks noChangeAspect="1"/>
          </p:cNvPicPr>
          <p:nvPr/>
        </p:nvPicPr>
        <p:blipFill>
          <a:blip r:embed="rId7"/>
          <a:stretch>
            <a:fillRect/>
          </a:stretch>
        </p:blipFill>
        <p:spPr>
          <a:xfrm>
            <a:off x="1795896" y="3969040"/>
            <a:ext cx="3390900" cy="742950"/>
          </a:xfrm>
          <a:prstGeom prst="rect">
            <a:avLst/>
          </a:prstGeom>
        </p:spPr>
      </p:pic>
      <p:pic>
        <p:nvPicPr>
          <p:cNvPr id="14" name="Picture 13">
            <a:extLst>
              <a:ext uri="{FF2B5EF4-FFF2-40B4-BE49-F238E27FC236}">
                <a16:creationId xmlns="" xmlns:a16="http://schemas.microsoft.com/office/drawing/2014/main" id="{A961541B-7E47-475C-9B19-4DACACB3D40A}"/>
              </a:ext>
            </a:extLst>
          </p:cNvPr>
          <p:cNvPicPr>
            <a:picLocks noChangeAspect="1"/>
          </p:cNvPicPr>
          <p:nvPr/>
        </p:nvPicPr>
        <p:blipFill>
          <a:blip r:embed="rId8"/>
          <a:stretch>
            <a:fillRect/>
          </a:stretch>
        </p:blipFill>
        <p:spPr>
          <a:xfrm>
            <a:off x="1822161" y="4996007"/>
            <a:ext cx="942975" cy="523875"/>
          </a:xfrm>
          <a:prstGeom prst="rect">
            <a:avLst/>
          </a:prstGeom>
        </p:spPr>
      </p:pic>
    </p:spTree>
    <p:extLst>
      <p:ext uri="{BB962C8B-B14F-4D97-AF65-F5344CB8AC3E}">
        <p14:creationId xmlns:p14="http://schemas.microsoft.com/office/powerpoint/2010/main" val="32046605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820E624-FA22-4264-8D01-073CBB4B5A65}"/>
              </a:ext>
            </a:extLst>
          </p:cNvPr>
          <p:cNvSpPr>
            <a:spLocks noGrp="1"/>
          </p:cNvSpPr>
          <p:nvPr>
            <p:ph idx="1"/>
          </p:nvPr>
        </p:nvSpPr>
        <p:spPr>
          <a:xfrm>
            <a:off x="692727" y="147782"/>
            <a:ext cx="10661073" cy="6029181"/>
          </a:xfrm>
        </p:spPr>
        <p:txBody>
          <a:bodyPr/>
          <a:lstStyle/>
          <a:p>
            <a:pPr marL="0" indent="0" algn="just">
              <a:buNone/>
            </a:pPr>
            <a:r>
              <a:rPr lang="en-IN" dirty="0"/>
              <a:t>sample             at the prediction filter output differs from the original sample m[n] by the quantizer error q[n].</a:t>
            </a:r>
          </a:p>
          <a:p>
            <a:pPr algn="just"/>
            <a:r>
              <a:rPr lang="en-IN" dirty="0"/>
              <a:t>The receiver consists of a decoder to reconstruct the quantized error signal.</a:t>
            </a:r>
          </a:p>
          <a:p>
            <a:pPr algn="just"/>
            <a:r>
              <a:rPr lang="en-IN" dirty="0"/>
              <a:t>The quantized version of original input is reconstructed from the decoder output using the same prediction filter used in transmitter.</a:t>
            </a:r>
          </a:p>
          <a:p>
            <a:pPr algn="just"/>
            <a:r>
              <a:rPr lang="en-IN" dirty="0"/>
              <a:t>In the absence of channel noise, the encoded signal at the receiver input is identical to the encoded signal at the transmitter output.</a:t>
            </a:r>
          </a:p>
          <a:p>
            <a:pPr algn="just"/>
            <a:r>
              <a:rPr lang="en-IN" dirty="0"/>
              <a:t>Accordingly the corresponding receiver output is equal to             , which differs from the original input m[n] only by q[n].</a:t>
            </a:r>
          </a:p>
          <a:p>
            <a:pPr algn="just"/>
            <a:r>
              <a:rPr lang="en-IN" dirty="0"/>
              <a:t>The feedback path added to the quantizer in the transmitter results in the prediction filter in the transmitter and receiver operate in the same sequence of samples in a noise-free environment .</a:t>
            </a:r>
          </a:p>
        </p:txBody>
      </p:sp>
      <p:pic>
        <p:nvPicPr>
          <p:cNvPr id="4" name="Picture 3">
            <a:extLst>
              <a:ext uri="{FF2B5EF4-FFF2-40B4-BE49-F238E27FC236}">
                <a16:creationId xmlns="" xmlns:a16="http://schemas.microsoft.com/office/drawing/2014/main" id="{1F331D69-5FF9-4448-829D-610864347686}"/>
              </a:ext>
            </a:extLst>
          </p:cNvPr>
          <p:cNvPicPr>
            <a:picLocks noChangeAspect="1"/>
          </p:cNvPicPr>
          <p:nvPr/>
        </p:nvPicPr>
        <p:blipFill>
          <a:blip r:embed="rId2"/>
          <a:stretch>
            <a:fillRect/>
          </a:stretch>
        </p:blipFill>
        <p:spPr>
          <a:xfrm>
            <a:off x="1893021" y="123392"/>
            <a:ext cx="942975" cy="523875"/>
          </a:xfrm>
          <a:prstGeom prst="rect">
            <a:avLst/>
          </a:prstGeom>
        </p:spPr>
      </p:pic>
      <p:pic>
        <p:nvPicPr>
          <p:cNvPr id="5" name="Picture 4">
            <a:extLst>
              <a:ext uri="{FF2B5EF4-FFF2-40B4-BE49-F238E27FC236}">
                <a16:creationId xmlns="" xmlns:a16="http://schemas.microsoft.com/office/drawing/2014/main" id="{46E8E73E-3086-455E-902C-494D380ACCA1}"/>
              </a:ext>
            </a:extLst>
          </p:cNvPr>
          <p:cNvPicPr>
            <a:picLocks noChangeAspect="1"/>
          </p:cNvPicPr>
          <p:nvPr/>
        </p:nvPicPr>
        <p:blipFill>
          <a:blip r:embed="rId2"/>
          <a:stretch>
            <a:fillRect/>
          </a:stretch>
        </p:blipFill>
        <p:spPr>
          <a:xfrm>
            <a:off x="9642330" y="3758190"/>
            <a:ext cx="942975" cy="523875"/>
          </a:xfrm>
          <a:prstGeom prst="rect">
            <a:avLst/>
          </a:prstGeom>
        </p:spPr>
      </p:pic>
    </p:spTree>
    <p:extLst>
      <p:ext uri="{BB962C8B-B14F-4D97-AF65-F5344CB8AC3E}">
        <p14:creationId xmlns:p14="http://schemas.microsoft.com/office/powerpoint/2010/main" val="31529959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30719F5-8730-4DEB-AD9A-7817EAE19ED1}"/>
              </a:ext>
            </a:extLst>
          </p:cNvPr>
          <p:cNvSpPr>
            <a:spLocks noGrp="1"/>
          </p:cNvSpPr>
          <p:nvPr>
            <p:ph idx="1"/>
          </p:nvPr>
        </p:nvSpPr>
        <p:spPr>
          <a:xfrm>
            <a:off x="0" y="73891"/>
            <a:ext cx="12074670" cy="6784109"/>
          </a:xfrm>
        </p:spPr>
        <p:txBody>
          <a:bodyPr/>
          <a:lstStyle/>
          <a:p>
            <a:r>
              <a:rPr lang="en-IN" b="1" dirty="0"/>
              <a:t>Processing Gain</a:t>
            </a:r>
          </a:p>
          <a:p>
            <a:r>
              <a:rPr lang="en-IN" dirty="0"/>
              <a:t>The output signal to noise ratio of the DPCM signal is given by,</a:t>
            </a:r>
          </a:p>
          <a:p>
            <a:pPr marL="0" indent="0">
              <a:buNone/>
            </a:pPr>
            <a:r>
              <a:rPr lang="en-IN" dirty="0"/>
              <a:t>                                                                                              ----- (4)</a:t>
            </a:r>
          </a:p>
          <a:p>
            <a:endParaRPr lang="en-IN" dirty="0"/>
          </a:p>
          <a:p>
            <a:endParaRPr lang="en-IN" dirty="0"/>
          </a:p>
          <a:p>
            <a:endParaRPr lang="en-IN" dirty="0"/>
          </a:p>
          <a:p>
            <a:r>
              <a:rPr lang="en-IN" dirty="0"/>
              <a:t>We may rewrite the equation (4) as the product of two factor</a:t>
            </a:r>
          </a:p>
          <a:p>
            <a:endParaRPr lang="en-IN" dirty="0"/>
          </a:p>
          <a:p>
            <a:endParaRPr lang="en-IN" dirty="0"/>
          </a:p>
          <a:p>
            <a:endParaRPr lang="en-IN" dirty="0"/>
          </a:p>
          <a:p>
            <a:endParaRPr lang="en-IN" dirty="0"/>
          </a:p>
          <a:p>
            <a:pPr lvl="8"/>
            <a:r>
              <a:rPr lang="en-IN" dirty="0"/>
              <a:t>                                  </a:t>
            </a:r>
          </a:p>
          <a:p>
            <a:pPr lvl="8"/>
            <a:r>
              <a:rPr lang="en-IN" dirty="0"/>
              <a:t>                                                          and the  </a:t>
            </a:r>
            <a:r>
              <a:rPr lang="en-IN" sz="2200" dirty="0"/>
              <a:t>Processing Gain is</a:t>
            </a:r>
            <a:r>
              <a:rPr lang="en-IN" dirty="0"/>
              <a:t>,</a:t>
            </a:r>
          </a:p>
          <a:p>
            <a:endParaRPr lang="en-IN" dirty="0"/>
          </a:p>
        </p:txBody>
      </p:sp>
      <p:pic>
        <p:nvPicPr>
          <p:cNvPr id="4" name="Picture 3">
            <a:extLst>
              <a:ext uri="{FF2B5EF4-FFF2-40B4-BE49-F238E27FC236}">
                <a16:creationId xmlns="" xmlns:a16="http://schemas.microsoft.com/office/drawing/2014/main" id="{07564CC6-9EEE-4D61-978C-869BB9C40238}"/>
              </a:ext>
            </a:extLst>
          </p:cNvPr>
          <p:cNvPicPr>
            <a:picLocks noChangeAspect="1"/>
          </p:cNvPicPr>
          <p:nvPr/>
        </p:nvPicPr>
        <p:blipFill>
          <a:blip r:embed="rId2"/>
          <a:stretch>
            <a:fillRect/>
          </a:stretch>
        </p:blipFill>
        <p:spPr>
          <a:xfrm>
            <a:off x="3955328" y="983407"/>
            <a:ext cx="2628900" cy="990600"/>
          </a:xfrm>
          <a:prstGeom prst="rect">
            <a:avLst/>
          </a:prstGeom>
        </p:spPr>
      </p:pic>
      <p:pic>
        <p:nvPicPr>
          <p:cNvPr id="5" name="Picture 4">
            <a:extLst>
              <a:ext uri="{FF2B5EF4-FFF2-40B4-BE49-F238E27FC236}">
                <a16:creationId xmlns="" xmlns:a16="http://schemas.microsoft.com/office/drawing/2014/main" id="{4EAF4A6C-482C-4C16-8FBD-7109AE766900}"/>
              </a:ext>
            </a:extLst>
          </p:cNvPr>
          <p:cNvPicPr>
            <a:picLocks noChangeAspect="1"/>
          </p:cNvPicPr>
          <p:nvPr/>
        </p:nvPicPr>
        <p:blipFill>
          <a:blip r:embed="rId3"/>
          <a:stretch>
            <a:fillRect/>
          </a:stretch>
        </p:blipFill>
        <p:spPr>
          <a:xfrm>
            <a:off x="1059441" y="2197100"/>
            <a:ext cx="10344440" cy="323770"/>
          </a:xfrm>
          <a:prstGeom prst="rect">
            <a:avLst/>
          </a:prstGeom>
        </p:spPr>
      </p:pic>
      <p:pic>
        <p:nvPicPr>
          <p:cNvPr id="7" name="Picture 6">
            <a:extLst>
              <a:ext uri="{FF2B5EF4-FFF2-40B4-BE49-F238E27FC236}">
                <a16:creationId xmlns="" xmlns:a16="http://schemas.microsoft.com/office/drawing/2014/main" id="{8AA63E7C-8F26-48A7-8E91-AE5B64B0048C}"/>
              </a:ext>
            </a:extLst>
          </p:cNvPr>
          <p:cNvPicPr>
            <a:picLocks noChangeAspect="1"/>
          </p:cNvPicPr>
          <p:nvPr/>
        </p:nvPicPr>
        <p:blipFill>
          <a:blip r:embed="rId4"/>
          <a:stretch>
            <a:fillRect/>
          </a:stretch>
        </p:blipFill>
        <p:spPr>
          <a:xfrm>
            <a:off x="3511982" y="3505721"/>
            <a:ext cx="4010025" cy="1581150"/>
          </a:xfrm>
          <a:prstGeom prst="rect">
            <a:avLst/>
          </a:prstGeom>
        </p:spPr>
      </p:pic>
      <p:pic>
        <p:nvPicPr>
          <p:cNvPr id="8" name="Picture 7">
            <a:extLst>
              <a:ext uri="{FF2B5EF4-FFF2-40B4-BE49-F238E27FC236}">
                <a16:creationId xmlns="" xmlns:a16="http://schemas.microsoft.com/office/drawing/2014/main" id="{E2EE7000-A0BB-4176-B625-E63F2FCDFBCB}"/>
              </a:ext>
            </a:extLst>
          </p:cNvPr>
          <p:cNvPicPr>
            <a:picLocks noChangeAspect="1"/>
          </p:cNvPicPr>
          <p:nvPr/>
        </p:nvPicPr>
        <p:blipFill>
          <a:blip r:embed="rId5"/>
          <a:stretch>
            <a:fillRect/>
          </a:stretch>
        </p:blipFill>
        <p:spPr>
          <a:xfrm>
            <a:off x="1045441" y="2532415"/>
            <a:ext cx="7200900" cy="381000"/>
          </a:xfrm>
          <a:prstGeom prst="rect">
            <a:avLst/>
          </a:prstGeom>
        </p:spPr>
      </p:pic>
      <p:pic>
        <p:nvPicPr>
          <p:cNvPr id="9" name="Picture 8">
            <a:extLst>
              <a:ext uri="{FF2B5EF4-FFF2-40B4-BE49-F238E27FC236}">
                <a16:creationId xmlns="" xmlns:a16="http://schemas.microsoft.com/office/drawing/2014/main" id="{D5F6A2DC-3FC2-40A9-8F0F-CCF889501E12}"/>
              </a:ext>
            </a:extLst>
          </p:cNvPr>
          <p:cNvPicPr>
            <a:picLocks noChangeAspect="1"/>
          </p:cNvPicPr>
          <p:nvPr/>
        </p:nvPicPr>
        <p:blipFill>
          <a:blip r:embed="rId6"/>
          <a:stretch>
            <a:fillRect/>
          </a:stretch>
        </p:blipFill>
        <p:spPr>
          <a:xfrm>
            <a:off x="252990" y="5020684"/>
            <a:ext cx="11686019" cy="752475"/>
          </a:xfrm>
          <a:prstGeom prst="rect">
            <a:avLst/>
          </a:prstGeom>
        </p:spPr>
      </p:pic>
      <p:pic>
        <p:nvPicPr>
          <p:cNvPr id="11" name="Picture 10">
            <a:extLst>
              <a:ext uri="{FF2B5EF4-FFF2-40B4-BE49-F238E27FC236}">
                <a16:creationId xmlns="" xmlns:a16="http://schemas.microsoft.com/office/drawing/2014/main" id="{072F80A9-F6A4-4A4C-A370-AD50637739C4}"/>
              </a:ext>
            </a:extLst>
          </p:cNvPr>
          <p:cNvPicPr>
            <a:picLocks noChangeAspect="1"/>
          </p:cNvPicPr>
          <p:nvPr/>
        </p:nvPicPr>
        <p:blipFill>
          <a:blip r:embed="rId7"/>
          <a:stretch>
            <a:fillRect/>
          </a:stretch>
        </p:blipFill>
        <p:spPr>
          <a:xfrm>
            <a:off x="9977874" y="5710909"/>
            <a:ext cx="1426007" cy="933386"/>
          </a:xfrm>
          <a:prstGeom prst="rect">
            <a:avLst/>
          </a:prstGeom>
        </p:spPr>
      </p:pic>
      <p:pic>
        <p:nvPicPr>
          <p:cNvPr id="2" name="Picture 1">
            <a:extLst>
              <a:ext uri="{FF2B5EF4-FFF2-40B4-BE49-F238E27FC236}">
                <a16:creationId xmlns="" xmlns:a16="http://schemas.microsoft.com/office/drawing/2014/main" id="{601CF988-4D38-4C03-B384-9A994CA036BD}"/>
              </a:ext>
            </a:extLst>
          </p:cNvPr>
          <p:cNvPicPr>
            <a:picLocks noChangeAspect="1"/>
          </p:cNvPicPr>
          <p:nvPr/>
        </p:nvPicPr>
        <p:blipFill>
          <a:blip r:embed="rId8"/>
          <a:stretch>
            <a:fillRect/>
          </a:stretch>
        </p:blipFill>
        <p:spPr>
          <a:xfrm>
            <a:off x="4723457" y="5927434"/>
            <a:ext cx="704850" cy="409575"/>
          </a:xfrm>
          <a:prstGeom prst="rect">
            <a:avLst/>
          </a:prstGeom>
        </p:spPr>
      </p:pic>
      <p:pic>
        <p:nvPicPr>
          <p:cNvPr id="6" name="Picture 5">
            <a:extLst>
              <a:ext uri="{FF2B5EF4-FFF2-40B4-BE49-F238E27FC236}">
                <a16:creationId xmlns="" xmlns:a16="http://schemas.microsoft.com/office/drawing/2014/main" id="{F403D9EE-7C55-4970-B197-E4B6E3DF3F5F}"/>
              </a:ext>
            </a:extLst>
          </p:cNvPr>
          <p:cNvPicPr>
            <a:picLocks noChangeAspect="1"/>
          </p:cNvPicPr>
          <p:nvPr/>
        </p:nvPicPr>
        <p:blipFill>
          <a:blip r:embed="rId9"/>
          <a:stretch>
            <a:fillRect/>
          </a:stretch>
        </p:blipFill>
        <p:spPr>
          <a:xfrm>
            <a:off x="5367263" y="6132222"/>
            <a:ext cx="219075" cy="323850"/>
          </a:xfrm>
          <a:prstGeom prst="rect">
            <a:avLst/>
          </a:prstGeom>
        </p:spPr>
      </p:pic>
      <p:pic>
        <p:nvPicPr>
          <p:cNvPr id="10" name="Picture 9">
            <a:extLst>
              <a:ext uri="{FF2B5EF4-FFF2-40B4-BE49-F238E27FC236}">
                <a16:creationId xmlns="" xmlns:a16="http://schemas.microsoft.com/office/drawing/2014/main" id="{7B1018F5-242B-40A3-9411-F344BE90AB80}"/>
              </a:ext>
            </a:extLst>
          </p:cNvPr>
          <p:cNvPicPr>
            <a:picLocks noChangeAspect="1"/>
          </p:cNvPicPr>
          <p:nvPr/>
        </p:nvPicPr>
        <p:blipFill>
          <a:blip r:embed="rId10"/>
          <a:stretch>
            <a:fillRect/>
          </a:stretch>
        </p:blipFill>
        <p:spPr>
          <a:xfrm>
            <a:off x="5671485" y="5934579"/>
            <a:ext cx="304800" cy="381000"/>
          </a:xfrm>
          <a:prstGeom prst="rect">
            <a:avLst/>
          </a:prstGeom>
        </p:spPr>
      </p:pic>
      <p:pic>
        <p:nvPicPr>
          <p:cNvPr id="12" name="Picture 11">
            <a:extLst>
              <a:ext uri="{FF2B5EF4-FFF2-40B4-BE49-F238E27FC236}">
                <a16:creationId xmlns="" xmlns:a16="http://schemas.microsoft.com/office/drawing/2014/main" id="{19AEF4D7-9255-4A2E-B13F-8607AB9C440E}"/>
              </a:ext>
            </a:extLst>
          </p:cNvPr>
          <p:cNvPicPr>
            <a:picLocks noChangeAspect="1"/>
          </p:cNvPicPr>
          <p:nvPr/>
        </p:nvPicPr>
        <p:blipFill>
          <a:blip r:embed="rId11"/>
          <a:stretch>
            <a:fillRect/>
          </a:stretch>
        </p:blipFill>
        <p:spPr>
          <a:xfrm>
            <a:off x="6061432" y="5710909"/>
            <a:ext cx="800100" cy="923925"/>
          </a:xfrm>
          <a:prstGeom prst="rect">
            <a:avLst/>
          </a:prstGeom>
        </p:spPr>
      </p:pic>
    </p:spTree>
    <p:extLst>
      <p:ext uri="{BB962C8B-B14F-4D97-AF65-F5344CB8AC3E}">
        <p14:creationId xmlns:p14="http://schemas.microsoft.com/office/powerpoint/2010/main" val="33007853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70CBAF-E6F4-4AC9-91F2-F2A816B2142B}"/>
              </a:ext>
            </a:extLst>
          </p:cNvPr>
          <p:cNvSpPr>
            <a:spLocks noGrp="1"/>
          </p:cNvSpPr>
          <p:nvPr>
            <p:ph type="title"/>
          </p:nvPr>
        </p:nvSpPr>
        <p:spPr>
          <a:xfrm>
            <a:off x="838200" y="18256"/>
            <a:ext cx="10393218" cy="901052"/>
          </a:xfrm>
        </p:spPr>
        <p:txBody>
          <a:bodyPr/>
          <a:lstStyle/>
          <a:p>
            <a:pPr algn="ctr"/>
            <a:r>
              <a:rPr lang="en-IN" b="1" dirty="0"/>
              <a:t>Delta Modulation (DM)</a:t>
            </a:r>
          </a:p>
        </p:txBody>
      </p:sp>
      <p:sp>
        <p:nvSpPr>
          <p:cNvPr id="3" name="Content Placeholder 2">
            <a:extLst>
              <a:ext uri="{FF2B5EF4-FFF2-40B4-BE49-F238E27FC236}">
                <a16:creationId xmlns="" xmlns:a16="http://schemas.microsoft.com/office/drawing/2014/main" id="{A4DF25F4-0D77-4CCB-9A4F-00B29557F5FF}"/>
              </a:ext>
            </a:extLst>
          </p:cNvPr>
          <p:cNvSpPr>
            <a:spLocks noGrp="1"/>
          </p:cNvSpPr>
          <p:nvPr>
            <p:ph idx="1"/>
          </p:nvPr>
        </p:nvSpPr>
        <p:spPr>
          <a:xfrm>
            <a:off x="838200" y="1062182"/>
            <a:ext cx="10515600" cy="5114781"/>
          </a:xfrm>
        </p:spPr>
        <p:txBody>
          <a:bodyPr>
            <a:normAutofit lnSpcReduction="10000"/>
          </a:bodyPr>
          <a:lstStyle/>
          <a:p>
            <a:pPr algn="just"/>
            <a:r>
              <a:rPr lang="en-IN" dirty="0"/>
              <a:t>The delta modulation is a special case of DPCM.</a:t>
            </a:r>
          </a:p>
          <a:p>
            <a:pPr algn="just"/>
            <a:r>
              <a:rPr lang="en-IN" dirty="0"/>
              <a:t>DM is 1-bit version of DPCM.</a:t>
            </a:r>
          </a:p>
          <a:p>
            <a:pPr algn="just"/>
            <a:r>
              <a:rPr lang="en-IN" dirty="0"/>
              <a:t> In DM, an incoming message signal is oversampled  to increase the correlation between adjacent samples of the signal.</a:t>
            </a:r>
          </a:p>
          <a:p>
            <a:pPr algn="just"/>
            <a:r>
              <a:rPr lang="en-IN" dirty="0"/>
              <a:t>It provides the staircase approximation to the oversampled version of the message signal.</a:t>
            </a:r>
          </a:p>
          <a:p>
            <a:pPr algn="just"/>
            <a:r>
              <a:rPr lang="en-IN" dirty="0"/>
              <a:t>The difference between the input and the approximation is quantized into only two levels   , corresponding to positive and negative differences.</a:t>
            </a:r>
          </a:p>
          <a:p>
            <a:pPr algn="just"/>
            <a:r>
              <a:rPr lang="en-IN" dirty="0"/>
              <a:t>If the approximation falls below the signal at any sampling epoch, it is increased by </a:t>
            </a:r>
          </a:p>
          <a:p>
            <a:pPr algn="just"/>
            <a:r>
              <a:rPr lang="en-IN" dirty="0"/>
              <a:t>If the approximation lies above the signal ,it is decreased by </a:t>
            </a:r>
          </a:p>
          <a:p>
            <a:endParaRPr lang="en-IN" dirty="0"/>
          </a:p>
          <a:p>
            <a:pPr marL="0" indent="0">
              <a:buNone/>
            </a:pPr>
            <a:endParaRPr lang="en-IN" dirty="0"/>
          </a:p>
        </p:txBody>
      </p:sp>
      <p:pic>
        <p:nvPicPr>
          <p:cNvPr id="4" name="Picture 3">
            <a:extLst>
              <a:ext uri="{FF2B5EF4-FFF2-40B4-BE49-F238E27FC236}">
                <a16:creationId xmlns="" xmlns:a16="http://schemas.microsoft.com/office/drawing/2014/main" id="{E1F0DF0C-851F-4FEC-AB18-E6F772111405}"/>
              </a:ext>
            </a:extLst>
          </p:cNvPr>
          <p:cNvPicPr>
            <a:picLocks noChangeAspect="1"/>
          </p:cNvPicPr>
          <p:nvPr/>
        </p:nvPicPr>
        <p:blipFill>
          <a:blip r:embed="rId2"/>
          <a:stretch>
            <a:fillRect/>
          </a:stretch>
        </p:blipFill>
        <p:spPr>
          <a:xfrm>
            <a:off x="4393189" y="4019982"/>
            <a:ext cx="523875" cy="314325"/>
          </a:xfrm>
          <a:prstGeom prst="rect">
            <a:avLst/>
          </a:prstGeom>
        </p:spPr>
      </p:pic>
      <p:pic>
        <p:nvPicPr>
          <p:cNvPr id="5" name="Picture 4">
            <a:extLst>
              <a:ext uri="{FF2B5EF4-FFF2-40B4-BE49-F238E27FC236}">
                <a16:creationId xmlns="" xmlns:a16="http://schemas.microsoft.com/office/drawing/2014/main" id="{FB650FC3-06FB-4471-8DB7-C1BBACA29844}"/>
              </a:ext>
            </a:extLst>
          </p:cNvPr>
          <p:cNvPicPr>
            <a:picLocks noChangeAspect="1"/>
          </p:cNvPicPr>
          <p:nvPr/>
        </p:nvPicPr>
        <p:blipFill>
          <a:blip r:embed="rId3"/>
          <a:stretch>
            <a:fillRect/>
          </a:stretch>
        </p:blipFill>
        <p:spPr>
          <a:xfrm>
            <a:off x="9883631" y="5652943"/>
            <a:ext cx="257175" cy="285750"/>
          </a:xfrm>
          <a:prstGeom prst="rect">
            <a:avLst/>
          </a:prstGeom>
        </p:spPr>
      </p:pic>
      <p:pic>
        <p:nvPicPr>
          <p:cNvPr id="6" name="Picture 5">
            <a:extLst>
              <a:ext uri="{FF2B5EF4-FFF2-40B4-BE49-F238E27FC236}">
                <a16:creationId xmlns="" xmlns:a16="http://schemas.microsoft.com/office/drawing/2014/main" id="{6D9BC38C-E976-4AB2-9B70-9A860CA8DB49}"/>
              </a:ext>
            </a:extLst>
          </p:cNvPr>
          <p:cNvPicPr>
            <a:picLocks noChangeAspect="1"/>
          </p:cNvPicPr>
          <p:nvPr/>
        </p:nvPicPr>
        <p:blipFill>
          <a:blip r:embed="rId3"/>
          <a:stretch>
            <a:fillRect/>
          </a:stretch>
        </p:blipFill>
        <p:spPr>
          <a:xfrm>
            <a:off x="3122612" y="5177558"/>
            <a:ext cx="257175" cy="285750"/>
          </a:xfrm>
          <a:prstGeom prst="rect">
            <a:avLst/>
          </a:prstGeom>
        </p:spPr>
      </p:pic>
    </p:spTree>
    <p:extLst>
      <p:ext uri="{BB962C8B-B14F-4D97-AF65-F5344CB8AC3E}">
        <p14:creationId xmlns:p14="http://schemas.microsoft.com/office/powerpoint/2010/main" val="23786392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A0C71E5-0F85-49BE-9772-82E4C7A431C9}"/>
              </a:ext>
            </a:extLst>
          </p:cNvPr>
          <p:cNvSpPr>
            <a:spLocks noGrp="1"/>
          </p:cNvSpPr>
          <p:nvPr>
            <p:ph idx="1"/>
          </p:nvPr>
        </p:nvSpPr>
        <p:spPr>
          <a:xfrm>
            <a:off x="64655" y="0"/>
            <a:ext cx="11289145" cy="6857999"/>
          </a:xfrm>
        </p:spPr>
        <p:txBody>
          <a:bodyPr/>
          <a:lstStyle/>
          <a:p>
            <a:r>
              <a:rPr lang="en-IN" dirty="0"/>
              <a:t>If there is no rapid change from sample to sample, then the stair-case approximation remains within         of the input signal.</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The staircase approximation mq(t) follows variations in the input signal m(t).  </a:t>
            </a:r>
          </a:p>
          <a:p>
            <a:endParaRPr lang="en-IN" dirty="0"/>
          </a:p>
          <a:p>
            <a:endParaRPr lang="en-IN" dirty="0"/>
          </a:p>
        </p:txBody>
      </p:sp>
      <p:pic>
        <p:nvPicPr>
          <p:cNvPr id="5" name="Picture 4">
            <a:extLst>
              <a:ext uri="{FF2B5EF4-FFF2-40B4-BE49-F238E27FC236}">
                <a16:creationId xmlns="" xmlns:a16="http://schemas.microsoft.com/office/drawing/2014/main" id="{591AA635-7B44-40A9-9F8D-46407BC68B92}"/>
              </a:ext>
            </a:extLst>
          </p:cNvPr>
          <p:cNvPicPr>
            <a:picLocks noChangeAspect="1"/>
          </p:cNvPicPr>
          <p:nvPr/>
        </p:nvPicPr>
        <p:blipFill>
          <a:blip r:embed="rId2"/>
          <a:stretch>
            <a:fillRect/>
          </a:stretch>
        </p:blipFill>
        <p:spPr>
          <a:xfrm>
            <a:off x="4811279" y="419101"/>
            <a:ext cx="523875" cy="314325"/>
          </a:xfrm>
          <a:prstGeom prst="rect">
            <a:avLst/>
          </a:prstGeom>
        </p:spPr>
      </p:pic>
      <p:pic>
        <p:nvPicPr>
          <p:cNvPr id="7" name="Picture 6">
            <a:extLst>
              <a:ext uri="{FF2B5EF4-FFF2-40B4-BE49-F238E27FC236}">
                <a16:creationId xmlns="" xmlns:a16="http://schemas.microsoft.com/office/drawing/2014/main" id="{7EF8D797-CCEC-4201-980B-746AC53A0C0F}"/>
              </a:ext>
            </a:extLst>
          </p:cNvPr>
          <p:cNvPicPr>
            <a:picLocks noChangeAspect="1"/>
          </p:cNvPicPr>
          <p:nvPr/>
        </p:nvPicPr>
        <p:blipFill>
          <a:blip r:embed="rId3"/>
          <a:stretch>
            <a:fillRect/>
          </a:stretch>
        </p:blipFill>
        <p:spPr>
          <a:xfrm>
            <a:off x="2136135" y="942109"/>
            <a:ext cx="8415688" cy="4674465"/>
          </a:xfrm>
          <a:prstGeom prst="rect">
            <a:avLst/>
          </a:prstGeom>
        </p:spPr>
      </p:pic>
    </p:spTree>
    <p:extLst>
      <p:ext uri="{BB962C8B-B14F-4D97-AF65-F5344CB8AC3E}">
        <p14:creationId xmlns:p14="http://schemas.microsoft.com/office/powerpoint/2010/main" val="14224399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A0AFE821-90FD-467D-B5F4-607D73DF3152}"/>
              </a:ext>
            </a:extLst>
          </p:cNvPr>
          <p:cNvPicPr>
            <a:picLocks noGrp="1" noChangeAspect="1"/>
          </p:cNvPicPr>
          <p:nvPr>
            <p:ph idx="1"/>
          </p:nvPr>
        </p:nvPicPr>
        <p:blipFill>
          <a:blip r:embed="rId2"/>
          <a:stretch>
            <a:fillRect/>
          </a:stretch>
        </p:blipFill>
        <p:spPr>
          <a:xfrm>
            <a:off x="2190505" y="451643"/>
            <a:ext cx="7370242" cy="5954713"/>
          </a:xfrm>
          <a:prstGeom prst="rect">
            <a:avLst/>
          </a:prstGeom>
        </p:spPr>
      </p:pic>
    </p:spTree>
    <p:extLst>
      <p:ext uri="{BB962C8B-B14F-4D97-AF65-F5344CB8AC3E}">
        <p14:creationId xmlns:p14="http://schemas.microsoft.com/office/powerpoint/2010/main" val="38061605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18BDB20-30CA-4D3C-BAEB-8DBCD83E0A5C}"/>
              </a:ext>
            </a:extLst>
          </p:cNvPr>
          <p:cNvSpPr>
            <a:spLocks noGrp="1"/>
          </p:cNvSpPr>
          <p:nvPr>
            <p:ph idx="1"/>
          </p:nvPr>
        </p:nvSpPr>
        <p:spPr>
          <a:xfrm>
            <a:off x="877454" y="138544"/>
            <a:ext cx="11120582" cy="6511637"/>
          </a:xfrm>
        </p:spPr>
        <p:txBody>
          <a:bodyPr>
            <a:normAutofit fontScale="32500" lnSpcReduction="20000"/>
          </a:bodyPr>
          <a:lstStyle/>
          <a:p>
            <a:r>
              <a:rPr lang="en-US" sz="7000" dirty="0"/>
              <a:t>L</a:t>
            </a:r>
            <a:r>
              <a:rPr lang="en-IN" sz="7000" dirty="0"/>
              <a:t>et m(t) – input message signal ,mq(t) – its staircase approximation</a:t>
            </a:r>
          </a:p>
          <a:p>
            <a:pPr marL="0" indent="0">
              <a:buNone/>
            </a:pPr>
            <a:r>
              <a:rPr lang="en-IN" sz="7000" dirty="0"/>
              <a:t>  m[n] –sequence of samples</a:t>
            </a:r>
          </a:p>
          <a:p>
            <a:pPr marL="0" indent="0">
              <a:buNone/>
            </a:pPr>
            <a:r>
              <a:rPr lang="en-IN" sz="7000" dirty="0"/>
              <a:t>  m[nTs]- sample of m[t] taken at time t=nTs , where Ts  is sampling period.</a:t>
            </a:r>
          </a:p>
          <a:p>
            <a:pPr marL="0" indent="0">
              <a:buNone/>
            </a:pPr>
            <a:r>
              <a:rPr lang="en-IN" sz="7000" dirty="0"/>
              <a:t>  we have,                                                                      </a:t>
            </a:r>
          </a:p>
          <a:p>
            <a:pPr marL="0" indent="0">
              <a:buNone/>
            </a:pPr>
            <a:endParaRPr lang="en-IN" sz="4500" dirty="0"/>
          </a:p>
          <a:p>
            <a:pPr marL="0" indent="0">
              <a:buNone/>
            </a:pPr>
            <a:endParaRPr lang="en-IN" sz="4500" dirty="0"/>
          </a:p>
          <a:p>
            <a:pPr marL="0" indent="0">
              <a:buNone/>
            </a:pPr>
            <a:endParaRPr lang="en-IN" sz="4500" dirty="0"/>
          </a:p>
          <a:p>
            <a:pPr marL="0" indent="0">
              <a:buNone/>
            </a:pPr>
            <a:endParaRPr lang="en-IN" sz="4500" dirty="0"/>
          </a:p>
          <a:p>
            <a:pPr marL="0" indent="0">
              <a:buNone/>
            </a:pPr>
            <a:endParaRPr lang="en-IN" sz="4500" dirty="0"/>
          </a:p>
          <a:p>
            <a:pPr marL="0" indent="0">
              <a:buNone/>
            </a:pPr>
            <a:endParaRPr lang="en-IN" sz="4500" dirty="0"/>
          </a:p>
          <a:p>
            <a:pPr marL="0" indent="0">
              <a:buNone/>
            </a:pPr>
            <a:endParaRPr lang="en-IN" sz="4500" dirty="0"/>
          </a:p>
          <a:p>
            <a:pPr marL="0" indent="0">
              <a:buNone/>
            </a:pPr>
            <a:endParaRPr lang="en-IN" sz="4500" dirty="0"/>
          </a:p>
          <a:p>
            <a:pPr marL="0" indent="0">
              <a:buNone/>
            </a:pPr>
            <a:r>
              <a:rPr lang="en-IN" sz="7000" dirty="0"/>
              <a:t>where</a:t>
            </a:r>
          </a:p>
          <a:p>
            <a:pPr marL="895350" indent="-895350">
              <a:buNone/>
            </a:pPr>
            <a:r>
              <a:rPr lang="en-IN" sz="7000" dirty="0"/>
              <a:t>   e[n] – error signal representing the difference between the present sample m[n]  of the input signal and the latest  approximation mq[n-1]</a:t>
            </a:r>
          </a:p>
          <a:p>
            <a:pPr marL="1163638" indent="-1163638">
              <a:buNone/>
            </a:pPr>
            <a:r>
              <a:rPr lang="en-IN" sz="7000" dirty="0"/>
              <a:t>            – quantized version of e(n)</a:t>
            </a:r>
          </a:p>
          <a:p>
            <a:pPr marL="1163638" indent="-1163638">
              <a:buNone/>
            </a:pPr>
            <a:r>
              <a:rPr lang="en-IN" sz="7000" dirty="0"/>
              <a:t>  </a:t>
            </a:r>
            <a:r>
              <a:rPr lang="en-IN" sz="7000" dirty="0" err="1"/>
              <a:t>sgn</a:t>
            </a:r>
            <a:r>
              <a:rPr lang="en-IN" sz="7000" dirty="0"/>
              <a:t>(.) –signum function</a:t>
            </a:r>
          </a:p>
          <a:p>
            <a:pPr marL="0" indent="0">
              <a:buNone/>
            </a:pPr>
            <a:r>
              <a:rPr lang="en-IN" sz="7000" dirty="0"/>
              <a:t>     The quantizer output           is coded to produce the DM signal.</a:t>
            </a:r>
          </a:p>
        </p:txBody>
      </p:sp>
      <p:pic>
        <p:nvPicPr>
          <p:cNvPr id="2" name="Picture 1">
            <a:extLst>
              <a:ext uri="{FF2B5EF4-FFF2-40B4-BE49-F238E27FC236}">
                <a16:creationId xmlns="" xmlns:a16="http://schemas.microsoft.com/office/drawing/2014/main" id="{20CBB69F-353F-49BE-AA2A-072F0C3AE7B4}"/>
              </a:ext>
            </a:extLst>
          </p:cNvPr>
          <p:cNvPicPr>
            <a:picLocks noChangeAspect="1"/>
          </p:cNvPicPr>
          <p:nvPr/>
        </p:nvPicPr>
        <p:blipFill>
          <a:blip r:embed="rId2"/>
          <a:stretch>
            <a:fillRect/>
          </a:stretch>
        </p:blipFill>
        <p:spPr>
          <a:xfrm>
            <a:off x="705129" y="2462330"/>
            <a:ext cx="4544293" cy="1509577"/>
          </a:xfrm>
          <a:prstGeom prst="rect">
            <a:avLst/>
          </a:prstGeom>
        </p:spPr>
      </p:pic>
      <p:pic>
        <p:nvPicPr>
          <p:cNvPr id="8" name="Content Placeholder 3">
            <a:extLst>
              <a:ext uri="{FF2B5EF4-FFF2-40B4-BE49-F238E27FC236}">
                <a16:creationId xmlns="" xmlns:a16="http://schemas.microsoft.com/office/drawing/2014/main" id="{9707DE8F-6F6A-4C24-976A-D14510DB4B58}"/>
              </a:ext>
            </a:extLst>
          </p:cNvPr>
          <p:cNvPicPr>
            <a:picLocks noChangeAspect="1"/>
          </p:cNvPicPr>
          <p:nvPr/>
        </p:nvPicPr>
        <p:blipFill>
          <a:blip r:embed="rId3"/>
          <a:stretch>
            <a:fillRect/>
          </a:stretch>
        </p:blipFill>
        <p:spPr>
          <a:xfrm>
            <a:off x="1072132" y="1797645"/>
            <a:ext cx="6503044" cy="771525"/>
          </a:xfrm>
          <a:prstGeom prst="rect">
            <a:avLst/>
          </a:prstGeom>
        </p:spPr>
      </p:pic>
      <p:pic>
        <p:nvPicPr>
          <p:cNvPr id="9" name="Picture 8">
            <a:extLst>
              <a:ext uri="{FF2B5EF4-FFF2-40B4-BE49-F238E27FC236}">
                <a16:creationId xmlns="" xmlns:a16="http://schemas.microsoft.com/office/drawing/2014/main" id="{A5875A9C-26A2-4467-8A88-7BDCB173C0E8}"/>
              </a:ext>
            </a:extLst>
          </p:cNvPr>
          <p:cNvPicPr>
            <a:picLocks noChangeAspect="1"/>
          </p:cNvPicPr>
          <p:nvPr/>
        </p:nvPicPr>
        <p:blipFill>
          <a:blip r:embed="rId4"/>
          <a:stretch>
            <a:fillRect/>
          </a:stretch>
        </p:blipFill>
        <p:spPr>
          <a:xfrm>
            <a:off x="1072132" y="4888777"/>
            <a:ext cx="602679" cy="329768"/>
          </a:xfrm>
          <a:prstGeom prst="rect">
            <a:avLst/>
          </a:prstGeom>
        </p:spPr>
      </p:pic>
      <p:pic>
        <p:nvPicPr>
          <p:cNvPr id="10" name="Picture 9">
            <a:extLst>
              <a:ext uri="{FF2B5EF4-FFF2-40B4-BE49-F238E27FC236}">
                <a16:creationId xmlns="" xmlns:a16="http://schemas.microsoft.com/office/drawing/2014/main" id="{7AAD16EF-5000-4BD9-99CF-497CC4349E03}"/>
              </a:ext>
            </a:extLst>
          </p:cNvPr>
          <p:cNvPicPr>
            <a:picLocks noChangeAspect="1"/>
          </p:cNvPicPr>
          <p:nvPr/>
        </p:nvPicPr>
        <p:blipFill>
          <a:blip r:embed="rId5"/>
          <a:stretch>
            <a:fillRect/>
          </a:stretch>
        </p:blipFill>
        <p:spPr>
          <a:xfrm>
            <a:off x="3827750" y="5666576"/>
            <a:ext cx="657225" cy="381000"/>
          </a:xfrm>
          <a:prstGeom prst="rect">
            <a:avLst/>
          </a:prstGeom>
        </p:spPr>
      </p:pic>
      <p:pic>
        <p:nvPicPr>
          <p:cNvPr id="143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4824" y="1797645"/>
            <a:ext cx="4368439" cy="217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4814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987D711-F677-440A-9679-7BC8610EE730}"/>
              </a:ext>
            </a:extLst>
          </p:cNvPr>
          <p:cNvSpPr>
            <a:spLocks noGrp="1"/>
          </p:cNvSpPr>
          <p:nvPr>
            <p:ph idx="1"/>
          </p:nvPr>
        </p:nvSpPr>
        <p:spPr>
          <a:xfrm>
            <a:off x="249382" y="120073"/>
            <a:ext cx="11104418" cy="6056890"/>
          </a:xfrm>
        </p:spPr>
        <p:txBody>
          <a:bodyPr/>
          <a:lstStyle/>
          <a:p>
            <a:pPr algn="just"/>
            <a:r>
              <a:rPr lang="en-IN" dirty="0"/>
              <a:t>The rate of information transmission is equal to the sampling rate fs=1/Ts.</a:t>
            </a:r>
          </a:p>
          <a:p>
            <a:pPr algn="just"/>
            <a:r>
              <a:rPr lang="en-IN" dirty="0"/>
              <a:t>The delta modulated wave is generated by applying the sampled version of the incoming message signal to a modulator that involves a comparator , quantizer and accumulator.</a:t>
            </a:r>
          </a:p>
          <a:p>
            <a:pPr algn="just"/>
            <a:r>
              <a:rPr lang="en-US" dirty="0">
                <a:effectLst/>
                <a:latin typeface="Calibri" panose="020F0502020204030204" pitchFamily="34" charset="0"/>
                <a:ea typeface="Calibri" panose="020F0502020204030204" pitchFamily="34" charset="0"/>
                <a:cs typeface="Times New Roman" panose="02020603050405020304" pitchFamily="18" charset="0"/>
              </a:rPr>
              <a:t>z</a:t>
            </a:r>
            <a:r>
              <a:rPr lang="en-US" baseline="30000" dirty="0">
                <a:effectLst/>
                <a:latin typeface="Calibri" panose="020F0502020204030204" pitchFamily="34" charset="0"/>
                <a:ea typeface="Calibri" panose="020F0502020204030204" pitchFamily="34" charset="0"/>
                <a:cs typeface="Times New Roman" panose="02020603050405020304" pitchFamily="18" charset="0"/>
              </a:rPr>
              <a:t>-1</a:t>
            </a:r>
            <a:r>
              <a:rPr lang="en-US" dirty="0">
                <a:effectLst/>
                <a:latin typeface="Calibri" panose="020F0502020204030204" pitchFamily="34" charset="0"/>
                <a:ea typeface="Calibri" panose="020F0502020204030204" pitchFamily="34" charset="0"/>
                <a:cs typeface="Times New Roman" panose="02020603050405020304" pitchFamily="18" charset="0"/>
              </a:rPr>
              <a:t> is  unit delay.</a:t>
            </a:r>
          </a:p>
          <a:p>
            <a:pPr algn="just"/>
            <a:r>
              <a:rPr lang="en-US" dirty="0">
                <a:latin typeface="Calibri" panose="020F0502020204030204" pitchFamily="34" charset="0"/>
                <a:ea typeface="Calibri" panose="020F0502020204030204" pitchFamily="34" charset="0"/>
                <a:cs typeface="Times New Roman" panose="02020603050405020304" pitchFamily="18" charset="0"/>
              </a:rPr>
              <a:t>The comparator computes the difference between its two inputs . The quantizer consists of hard limiter with an input-output relation that is scaled version of the signum function . Then the quantizer output is applied to the accumulator, producing the result,</a:t>
            </a:r>
          </a:p>
          <a:p>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1" name="Picture 10">
            <a:extLst>
              <a:ext uri="{FF2B5EF4-FFF2-40B4-BE49-F238E27FC236}">
                <a16:creationId xmlns="" xmlns:a16="http://schemas.microsoft.com/office/drawing/2014/main" id="{932D121E-6891-49CA-9E56-3492D5330420}"/>
              </a:ext>
            </a:extLst>
          </p:cNvPr>
          <p:cNvPicPr>
            <a:picLocks noChangeAspect="1"/>
          </p:cNvPicPr>
          <p:nvPr/>
        </p:nvPicPr>
        <p:blipFill>
          <a:blip r:embed="rId2"/>
          <a:stretch>
            <a:fillRect/>
          </a:stretch>
        </p:blipFill>
        <p:spPr>
          <a:xfrm>
            <a:off x="3258127" y="4065010"/>
            <a:ext cx="4419600" cy="2219325"/>
          </a:xfrm>
          <a:prstGeom prst="rect">
            <a:avLst/>
          </a:prstGeom>
        </p:spPr>
      </p:pic>
    </p:spTree>
    <p:extLst>
      <p:ext uri="{BB962C8B-B14F-4D97-AF65-F5344CB8AC3E}">
        <p14:creationId xmlns:p14="http://schemas.microsoft.com/office/powerpoint/2010/main" val="1730761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b="1" dirty="0">
                <a:solidFill>
                  <a:srgbClr val="C00000"/>
                </a:solidFill>
                <a:effectLst>
                  <a:outerShdw blurRad="38100" dist="38100" dir="2700000" algn="tl">
                    <a:srgbClr val="000000">
                      <a:alpha val="43137"/>
                    </a:srgbClr>
                  </a:outerShdw>
                </a:effectLst>
              </a:rPr>
              <a:t>Flat Top Sampling</a:t>
            </a:r>
          </a:p>
        </p:txBody>
      </p:sp>
      <p:sp>
        <p:nvSpPr>
          <p:cNvPr id="3" name="Content Placeholder 2">
            <a:extLst>
              <a:ext uri="{FF2B5EF4-FFF2-40B4-BE49-F238E27FC236}">
                <a16:creationId xmlns="" xmlns:a16="http://schemas.microsoft.com/office/drawing/2014/main" id="{67AC2A48-D429-4DDA-A809-67624709C308}"/>
              </a:ext>
            </a:extLst>
          </p:cNvPr>
          <p:cNvSpPr>
            <a:spLocks noGrp="1"/>
          </p:cNvSpPr>
          <p:nvPr>
            <p:ph sz="half" idx="1"/>
          </p:nvPr>
        </p:nvSpPr>
        <p:spPr>
          <a:xfrm>
            <a:off x="4864100" y="338328"/>
            <a:ext cx="6675627" cy="1605083"/>
          </a:xfrm>
        </p:spPr>
        <p:txBody>
          <a:bodyPr vert="horz" lIns="91440" tIns="45720" rIns="91440" bIns="45720" rtlCol="0" anchor="ctr">
            <a:normAutofit/>
          </a:bodyPr>
          <a:lstStyle/>
          <a:p>
            <a:pPr>
              <a:spcBef>
                <a:spcPts val="728"/>
              </a:spcBef>
              <a:buClr>
                <a:srgbClr val="3F3F3F"/>
              </a:buClr>
              <a:buSzPct val="81000"/>
            </a:pPr>
            <a:r>
              <a:rPr lang="en-US" altLang="en-US" sz="2000" b="1"/>
              <a:t>Flat-top sampling</a:t>
            </a:r>
            <a:r>
              <a:rPr lang="en-US" altLang="en-US" sz="2000"/>
              <a:t>, produces </a:t>
            </a:r>
            <a:r>
              <a:rPr lang="en-US" altLang="en-US" sz="2000" b="1"/>
              <a:t>pulses whose amplitude remains fixed </a:t>
            </a:r>
            <a:r>
              <a:rPr lang="en-US" altLang="en-US" sz="2000"/>
              <a:t>during the sampling time. The </a:t>
            </a:r>
            <a:r>
              <a:rPr lang="en-US" altLang="en-US" sz="2000" b="1"/>
              <a:t>amplitude value </a:t>
            </a:r>
            <a:r>
              <a:rPr lang="en-US" altLang="en-US" sz="2000"/>
              <a:t>of the pulse depends on </a:t>
            </a:r>
            <a:r>
              <a:rPr lang="en-US" altLang="en-US" sz="2000" b="1"/>
              <a:t>the amplitude of the input signal at the time of sampling.</a:t>
            </a:r>
            <a:endParaRPr lang="en-US" altLang="en-US" sz="2000"/>
          </a:p>
          <a:p>
            <a:endParaRPr lang="en-US" sz="2000"/>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 xmlns:a16="http://schemas.microsoft.com/office/drawing/2014/main" id="{F0411C81-68E0-4675-A430-ACCED4D233C9}"/>
              </a:ext>
            </a:extLst>
          </p:cNvPr>
          <p:cNvPicPr>
            <a:picLocks noChangeAspect="1"/>
          </p:cNvPicPr>
          <p:nvPr/>
        </p:nvPicPr>
        <p:blipFill>
          <a:blip r:embed="rId2"/>
          <a:stretch>
            <a:fillRect/>
          </a:stretch>
        </p:blipFill>
        <p:spPr>
          <a:xfrm>
            <a:off x="641180" y="3244221"/>
            <a:ext cx="4974336" cy="1144096"/>
          </a:xfrm>
          <a:prstGeom prst="rect">
            <a:avLst/>
          </a:prstGeom>
        </p:spPr>
      </p:pic>
      <p:pic>
        <p:nvPicPr>
          <p:cNvPr id="30" name="Content Placeholder 5" descr="A close up of a map&#10;&#10;Description automatically generated">
            <a:extLst>
              <a:ext uri="{FF2B5EF4-FFF2-40B4-BE49-F238E27FC236}">
                <a16:creationId xmlns="" xmlns:a16="http://schemas.microsoft.com/office/drawing/2014/main" id="{064A94C6-6819-4285-8B65-7FC207578F0A}"/>
              </a:ext>
            </a:extLst>
          </p:cNvPr>
          <p:cNvPicPr>
            <a:picLocks noGrp="1" noChangeAspect="1"/>
          </p:cNvPicPr>
          <p:nvPr>
            <p:ph sz="half" idx="2"/>
          </p:nvPr>
        </p:nvPicPr>
        <p:blipFill>
          <a:blip r:embed="rId3"/>
          <a:stretch>
            <a:fillRect/>
          </a:stretch>
        </p:blipFill>
        <p:spPr>
          <a:xfrm>
            <a:off x="6814712" y="2544772"/>
            <a:ext cx="4493641" cy="3687090"/>
          </a:xfrm>
          <a:prstGeom prst="rect">
            <a:avLst/>
          </a:prstGeom>
        </p:spPr>
      </p:pic>
    </p:spTree>
    <p:extLst>
      <p:ext uri="{BB962C8B-B14F-4D97-AF65-F5344CB8AC3E}">
        <p14:creationId xmlns:p14="http://schemas.microsoft.com/office/powerpoint/2010/main" val="41969745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4B22475-9BBB-476C-810C-19A57530AEBA}"/>
              </a:ext>
            </a:extLst>
          </p:cNvPr>
          <p:cNvSpPr>
            <a:spLocks noGrp="1"/>
          </p:cNvSpPr>
          <p:nvPr>
            <p:ph idx="1"/>
          </p:nvPr>
        </p:nvSpPr>
        <p:spPr>
          <a:xfrm>
            <a:off x="757382" y="129309"/>
            <a:ext cx="10596418" cy="6047654"/>
          </a:xfrm>
        </p:spPr>
        <p:txBody>
          <a:bodyPr/>
          <a:lstStyle/>
          <a:p>
            <a:pPr algn="just"/>
            <a:r>
              <a:rPr lang="en-IN" dirty="0"/>
              <a:t>Thus, at the sampling instant nTs, the accumulator increments the approximation by a step   in a positive or negative direction, depending on the sign of the error signal e[n].</a:t>
            </a:r>
          </a:p>
          <a:p>
            <a:pPr algn="just"/>
            <a:r>
              <a:rPr lang="en-IN" dirty="0"/>
              <a:t>If the input sample m[n] is greater than the most recent approximation mq[n] , a positive increment +    is applied to the approximation.</a:t>
            </a:r>
          </a:p>
          <a:p>
            <a:pPr algn="just"/>
            <a:r>
              <a:rPr lang="en-IN" dirty="0"/>
              <a:t>If the input sample is smaller, a negative increment -    is applied to the approximation.</a:t>
            </a:r>
          </a:p>
          <a:p>
            <a:pPr algn="just"/>
            <a:r>
              <a:rPr lang="en-US" dirty="0"/>
              <a:t>I</a:t>
            </a:r>
            <a:r>
              <a:rPr lang="en-IN" dirty="0"/>
              <a:t>n the receiver, the staircase approximation </a:t>
            </a:r>
            <a:r>
              <a:rPr lang="en-IN" dirty="0" err="1"/>
              <a:t>mq</a:t>
            </a:r>
            <a:r>
              <a:rPr lang="en-IN" dirty="0"/>
              <a:t>(t) is reconstructed by passing the sequence of positive and negative pulses, produced at the </a:t>
            </a:r>
          </a:p>
          <a:p>
            <a:pPr marL="268288" indent="-268288" algn="just">
              <a:buNone/>
            </a:pPr>
            <a:r>
              <a:rPr lang="en-IN" dirty="0"/>
              <a:t>   decoder output, through an accumulator. The quantization noise in   staircase waveform </a:t>
            </a:r>
            <a:r>
              <a:rPr lang="en-IN" dirty="0" err="1"/>
              <a:t>mq</a:t>
            </a:r>
            <a:r>
              <a:rPr lang="en-IN" dirty="0"/>
              <a:t>(t) is rejected by passing it through a LPF.</a:t>
            </a:r>
          </a:p>
          <a:p>
            <a:endParaRPr lang="en-IN" dirty="0"/>
          </a:p>
          <a:p>
            <a:endParaRPr lang="en-IN" dirty="0"/>
          </a:p>
          <a:p>
            <a:endParaRPr lang="en-IN" dirty="0"/>
          </a:p>
          <a:p>
            <a:endParaRPr lang="en-IN" dirty="0"/>
          </a:p>
        </p:txBody>
      </p:sp>
      <p:pic>
        <p:nvPicPr>
          <p:cNvPr id="4" name="Picture 3">
            <a:extLst>
              <a:ext uri="{FF2B5EF4-FFF2-40B4-BE49-F238E27FC236}">
                <a16:creationId xmlns="" xmlns:a16="http://schemas.microsoft.com/office/drawing/2014/main" id="{00F4A83F-2026-4F5F-9BFB-5F0FC40DC1F5}"/>
              </a:ext>
            </a:extLst>
          </p:cNvPr>
          <p:cNvPicPr>
            <a:picLocks noChangeAspect="1"/>
          </p:cNvPicPr>
          <p:nvPr/>
        </p:nvPicPr>
        <p:blipFill>
          <a:blip r:embed="rId2"/>
          <a:stretch>
            <a:fillRect/>
          </a:stretch>
        </p:blipFill>
        <p:spPr>
          <a:xfrm>
            <a:off x="5151121" y="681037"/>
            <a:ext cx="186777" cy="207530"/>
          </a:xfrm>
          <a:prstGeom prst="rect">
            <a:avLst/>
          </a:prstGeom>
        </p:spPr>
      </p:pic>
      <p:pic>
        <p:nvPicPr>
          <p:cNvPr id="8" name="Picture 7">
            <a:extLst>
              <a:ext uri="{FF2B5EF4-FFF2-40B4-BE49-F238E27FC236}">
                <a16:creationId xmlns="" xmlns:a16="http://schemas.microsoft.com/office/drawing/2014/main" id="{ECCBE85A-AEFB-40B9-9FDA-496AD97EA769}"/>
              </a:ext>
            </a:extLst>
          </p:cNvPr>
          <p:cNvPicPr>
            <a:picLocks noChangeAspect="1"/>
          </p:cNvPicPr>
          <p:nvPr/>
        </p:nvPicPr>
        <p:blipFill>
          <a:blip r:embed="rId2"/>
          <a:stretch>
            <a:fillRect/>
          </a:stretch>
        </p:blipFill>
        <p:spPr>
          <a:xfrm>
            <a:off x="8119486" y="1884507"/>
            <a:ext cx="257175" cy="285750"/>
          </a:xfrm>
          <a:prstGeom prst="rect">
            <a:avLst/>
          </a:prstGeom>
        </p:spPr>
      </p:pic>
      <p:pic>
        <p:nvPicPr>
          <p:cNvPr id="10" name="Picture 9">
            <a:extLst>
              <a:ext uri="{FF2B5EF4-FFF2-40B4-BE49-F238E27FC236}">
                <a16:creationId xmlns="" xmlns:a16="http://schemas.microsoft.com/office/drawing/2014/main" id="{C93E3775-0D88-4BFE-9884-C1D9E1B5BC9A}"/>
              </a:ext>
            </a:extLst>
          </p:cNvPr>
          <p:cNvPicPr>
            <a:picLocks noChangeAspect="1"/>
          </p:cNvPicPr>
          <p:nvPr/>
        </p:nvPicPr>
        <p:blipFill>
          <a:blip r:embed="rId2"/>
          <a:stretch>
            <a:fillRect/>
          </a:stretch>
        </p:blipFill>
        <p:spPr>
          <a:xfrm>
            <a:off x="8595159" y="2794287"/>
            <a:ext cx="257175" cy="285750"/>
          </a:xfrm>
          <a:prstGeom prst="rect">
            <a:avLst/>
          </a:prstGeom>
        </p:spPr>
      </p:pic>
    </p:spTree>
    <p:extLst>
      <p:ext uri="{BB962C8B-B14F-4D97-AF65-F5344CB8AC3E}">
        <p14:creationId xmlns:p14="http://schemas.microsoft.com/office/powerpoint/2010/main" val="32679840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0491CF1-FD55-43F0-8947-4F0A19FBBE1C}"/>
              </a:ext>
            </a:extLst>
          </p:cNvPr>
          <p:cNvSpPr>
            <a:spLocks noGrp="1"/>
          </p:cNvSpPr>
          <p:nvPr>
            <p:ph idx="1"/>
          </p:nvPr>
        </p:nvSpPr>
        <p:spPr>
          <a:xfrm>
            <a:off x="701964" y="138545"/>
            <a:ext cx="10531763" cy="6121545"/>
          </a:xfrm>
        </p:spPr>
        <p:txBody>
          <a:bodyPr/>
          <a:lstStyle/>
          <a:p>
            <a:pPr marL="0" indent="0">
              <a:buNone/>
            </a:pPr>
            <a:r>
              <a:rPr lang="en-IN" b="1" dirty="0"/>
              <a:t>Noise in Delta modulation</a:t>
            </a:r>
          </a:p>
          <a:p>
            <a:pPr marL="0" indent="0">
              <a:buNone/>
            </a:pPr>
            <a:r>
              <a:rPr lang="en-IN" dirty="0"/>
              <a:t>Delta modulation subject to two types of quantization error.</a:t>
            </a:r>
          </a:p>
          <a:p>
            <a:pPr marL="0" indent="0">
              <a:buNone/>
            </a:pPr>
            <a:r>
              <a:rPr lang="en-IN" dirty="0"/>
              <a:t>  a. Slope overload distortion     b. Granular noise</a:t>
            </a:r>
          </a:p>
          <a:p>
            <a:pPr marL="0" indent="0">
              <a:buNone/>
            </a:pPr>
            <a:endParaRPr lang="en-IN" dirty="0"/>
          </a:p>
        </p:txBody>
      </p:sp>
      <p:pic>
        <p:nvPicPr>
          <p:cNvPr id="2" name="Picture 1">
            <a:extLst>
              <a:ext uri="{FF2B5EF4-FFF2-40B4-BE49-F238E27FC236}">
                <a16:creationId xmlns="" xmlns:a16="http://schemas.microsoft.com/office/drawing/2014/main" id="{A1E4D82D-B345-4B15-9C29-7FBA9948843E}"/>
              </a:ext>
            </a:extLst>
          </p:cNvPr>
          <p:cNvPicPr>
            <a:picLocks noChangeAspect="1"/>
          </p:cNvPicPr>
          <p:nvPr/>
        </p:nvPicPr>
        <p:blipFill>
          <a:blip r:embed="rId2"/>
          <a:stretch>
            <a:fillRect/>
          </a:stretch>
        </p:blipFill>
        <p:spPr>
          <a:xfrm>
            <a:off x="842962" y="1986395"/>
            <a:ext cx="10506075" cy="3771900"/>
          </a:xfrm>
          <a:prstGeom prst="rect">
            <a:avLst/>
          </a:prstGeom>
        </p:spPr>
      </p:pic>
    </p:spTree>
    <p:extLst>
      <p:ext uri="{BB962C8B-B14F-4D97-AF65-F5344CB8AC3E}">
        <p14:creationId xmlns:p14="http://schemas.microsoft.com/office/powerpoint/2010/main" val="33198819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03E012F-3815-4353-82B6-78934D0C13B7}"/>
              </a:ext>
            </a:extLst>
          </p:cNvPr>
          <p:cNvSpPr>
            <a:spLocks noGrp="1"/>
          </p:cNvSpPr>
          <p:nvPr>
            <p:ph idx="1"/>
          </p:nvPr>
        </p:nvSpPr>
        <p:spPr>
          <a:xfrm>
            <a:off x="508000" y="120072"/>
            <a:ext cx="10845800" cy="6631709"/>
          </a:xfrm>
        </p:spPr>
        <p:txBody>
          <a:bodyPr>
            <a:normAutofit lnSpcReduction="10000"/>
          </a:bodyPr>
          <a:lstStyle/>
          <a:p>
            <a:r>
              <a:rPr lang="en-IN" dirty="0"/>
              <a:t>The quantization error by q[n] is</a:t>
            </a:r>
          </a:p>
          <a:p>
            <a:r>
              <a:rPr lang="en-IN" dirty="0"/>
              <a:t>The input to the quantizer is ,</a:t>
            </a:r>
          </a:p>
          <a:p>
            <a:endParaRPr lang="en-IN" dirty="0"/>
          </a:p>
          <a:p>
            <a:endParaRPr lang="en-IN" dirty="0"/>
          </a:p>
          <a:p>
            <a:r>
              <a:rPr lang="en-IN" dirty="0"/>
              <a:t>Thus except for the quantization error q[n-1], the quantizer input is a first backward difference of the input signal.</a:t>
            </a:r>
          </a:p>
          <a:p>
            <a:r>
              <a:rPr lang="en-IN" dirty="0"/>
              <a:t>If we consider the maximum slope of the original input waveform m(t), it is clear that in order for the sequence of samples m[n] in a region of maximum slope of m(t), </a:t>
            </a:r>
          </a:p>
          <a:p>
            <a:r>
              <a:rPr lang="en-IN" dirty="0"/>
              <a:t>we require that the condition                                 be satisfied.</a:t>
            </a:r>
          </a:p>
          <a:p>
            <a:endParaRPr lang="en-IN" dirty="0"/>
          </a:p>
          <a:p>
            <a:r>
              <a:rPr lang="en-IN" b="1" dirty="0"/>
              <a:t>Slope-overload distortion</a:t>
            </a:r>
            <a:r>
              <a:rPr lang="en-IN" dirty="0"/>
              <a:t> : It occurs when the step size     is too small for the staircase approximation </a:t>
            </a:r>
            <a:r>
              <a:rPr lang="en-IN" dirty="0" err="1"/>
              <a:t>mq</a:t>
            </a:r>
            <a:r>
              <a:rPr lang="en-IN" dirty="0"/>
              <a:t>(t) to follow a steep segment of the input waveform m(t), with the result that </a:t>
            </a:r>
            <a:r>
              <a:rPr lang="en-IN" dirty="0" err="1"/>
              <a:t>mq</a:t>
            </a:r>
            <a:r>
              <a:rPr lang="en-IN" dirty="0"/>
              <a:t>(t) falls behind m(t). This condition is called slope overload and the resulting quantization error is called slope-overload distortion(noise).</a:t>
            </a:r>
          </a:p>
          <a:p>
            <a:endParaRPr lang="en-IN" dirty="0"/>
          </a:p>
          <a:p>
            <a:endParaRPr lang="en-IN" dirty="0"/>
          </a:p>
          <a:p>
            <a:endParaRPr lang="en-IN" dirty="0"/>
          </a:p>
        </p:txBody>
      </p:sp>
      <p:pic>
        <p:nvPicPr>
          <p:cNvPr id="6" name="Picture 5">
            <a:extLst>
              <a:ext uri="{FF2B5EF4-FFF2-40B4-BE49-F238E27FC236}">
                <a16:creationId xmlns="" xmlns:a16="http://schemas.microsoft.com/office/drawing/2014/main" id="{877A8DBC-C37C-45CE-B421-BF28CE9F67BA}"/>
              </a:ext>
            </a:extLst>
          </p:cNvPr>
          <p:cNvPicPr>
            <a:picLocks noChangeAspect="1"/>
          </p:cNvPicPr>
          <p:nvPr/>
        </p:nvPicPr>
        <p:blipFill>
          <a:blip r:embed="rId2"/>
          <a:stretch>
            <a:fillRect/>
          </a:stretch>
        </p:blipFill>
        <p:spPr>
          <a:xfrm>
            <a:off x="5533448" y="0"/>
            <a:ext cx="4076700" cy="752475"/>
          </a:xfrm>
          <a:prstGeom prst="rect">
            <a:avLst/>
          </a:prstGeom>
        </p:spPr>
      </p:pic>
      <p:pic>
        <p:nvPicPr>
          <p:cNvPr id="10" name="Picture 9">
            <a:extLst>
              <a:ext uri="{FF2B5EF4-FFF2-40B4-BE49-F238E27FC236}">
                <a16:creationId xmlns="" xmlns:a16="http://schemas.microsoft.com/office/drawing/2014/main" id="{3BD0F8AB-7B48-445E-8647-055E474D007B}"/>
              </a:ext>
            </a:extLst>
          </p:cNvPr>
          <p:cNvPicPr>
            <a:picLocks noChangeAspect="1"/>
          </p:cNvPicPr>
          <p:nvPr/>
        </p:nvPicPr>
        <p:blipFill>
          <a:blip r:embed="rId3"/>
          <a:stretch>
            <a:fillRect/>
          </a:stretch>
        </p:blipFill>
        <p:spPr>
          <a:xfrm>
            <a:off x="2349527" y="970703"/>
            <a:ext cx="7492945" cy="642217"/>
          </a:xfrm>
          <a:prstGeom prst="rect">
            <a:avLst/>
          </a:prstGeom>
        </p:spPr>
      </p:pic>
      <p:pic>
        <p:nvPicPr>
          <p:cNvPr id="12" name="Picture 11">
            <a:extLst>
              <a:ext uri="{FF2B5EF4-FFF2-40B4-BE49-F238E27FC236}">
                <a16:creationId xmlns="" xmlns:a16="http://schemas.microsoft.com/office/drawing/2014/main" id="{77973DDE-7668-4A97-B63D-A44F482AC794}"/>
              </a:ext>
            </a:extLst>
          </p:cNvPr>
          <p:cNvPicPr>
            <a:picLocks noChangeAspect="1"/>
          </p:cNvPicPr>
          <p:nvPr/>
        </p:nvPicPr>
        <p:blipFill>
          <a:blip r:embed="rId4"/>
          <a:stretch>
            <a:fillRect/>
          </a:stretch>
        </p:blipFill>
        <p:spPr>
          <a:xfrm>
            <a:off x="5181599" y="3648364"/>
            <a:ext cx="2520372" cy="904092"/>
          </a:xfrm>
          <a:prstGeom prst="rect">
            <a:avLst/>
          </a:prstGeom>
        </p:spPr>
      </p:pic>
      <p:pic>
        <p:nvPicPr>
          <p:cNvPr id="14" name="Picture 13">
            <a:extLst>
              <a:ext uri="{FF2B5EF4-FFF2-40B4-BE49-F238E27FC236}">
                <a16:creationId xmlns="" xmlns:a16="http://schemas.microsoft.com/office/drawing/2014/main" id="{1709C827-1D56-45DF-9451-D3E67840CB7E}"/>
              </a:ext>
            </a:extLst>
          </p:cNvPr>
          <p:cNvPicPr>
            <a:picLocks noChangeAspect="1"/>
          </p:cNvPicPr>
          <p:nvPr/>
        </p:nvPicPr>
        <p:blipFill>
          <a:blip r:embed="rId5"/>
          <a:stretch>
            <a:fillRect/>
          </a:stretch>
        </p:blipFill>
        <p:spPr>
          <a:xfrm>
            <a:off x="8950758" y="4928466"/>
            <a:ext cx="257175" cy="285750"/>
          </a:xfrm>
          <a:prstGeom prst="rect">
            <a:avLst/>
          </a:prstGeom>
        </p:spPr>
      </p:pic>
    </p:spTree>
    <p:extLst>
      <p:ext uri="{BB962C8B-B14F-4D97-AF65-F5344CB8AC3E}">
        <p14:creationId xmlns:p14="http://schemas.microsoft.com/office/powerpoint/2010/main" val="7931330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AFCAC75-AE00-4997-97AA-1D276C1E50D2}"/>
              </a:ext>
            </a:extLst>
          </p:cNvPr>
          <p:cNvSpPr>
            <a:spLocks noGrp="1"/>
          </p:cNvSpPr>
          <p:nvPr>
            <p:ph idx="1"/>
          </p:nvPr>
        </p:nvSpPr>
        <p:spPr>
          <a:xfrm>
            <a:off x="822036" y="175491"/>
            <a:ext cx="10531764" cy="6001472"/>
          </a:xfrm>
        </p:spPr>
        <p:txBody>
          <a:bodyPr/>
          <a:lstStyle/>
          <a:p>
            <a:pPr algn="just"/>
            <a:r>
              <a:rPr lang="en-IN" dirty="0"/>
              <a:t>Since the maximum slope of the staircase approximation </a:t>
            </a:r>
            <a:r>
              <a:rPr lang="en-IN" dirty="0" err="1"/>
              <a:t>mq</a:t>
            </a:r>
            <a:r>
              <a:rPr lang="en-IN" dirty="0"/>
              <a:t>(t) is fixed by the step size   , increases and decreases in </a:t>
            </a:r>
            <a:r>
              <a:rPr lang="en-IN" dirty="0" err="1"/>
              <a:t>mq</a:t>
            </a:r>
            <a:r>
              <a:rPr lang="en-IN" dirty="0"/>
              <a:t>(t) tend to occur along the straight lines. For this reason, a delta modulator using a fixed step size is often referred to as a </a:t>
            </a:r>
            <a:r>
              <a:rPr lang="en-IN" b="1" dirty="0"/>
              <a:t>linear delta modulator.</a:t>
            </a:r>
          </a:p>
          <a:p>
            <a:pPr algn="just"/>
            <a:r>
              <a:rPr lang="en-IN" b="1" dirty="0"/>
              <a:t>Granular noise: </a:t>
            </a:r>
            <a:r>
              <a:rPr lang="en-IN" dirty="0"/>
              <a:t>It occurs when the step size     is  too large relative to the slope characteristics of the input waveform m(t), thereby causing the staircase approximation </a:t>
            </a:r>
            <a:r>
              <a:rPr lang="en-IN" dirty="0" err="1"/>
              <a:t>mq</a:t>
            </a:r>
            <a:r>
              <a:rPr lang="en-IN" dirty="0"/>
              <a:t>(t) to hunt around a relatively flat segment of the input waveform . It is analogous to quantization noise in a PCM system.</a:t>
            </a:r>
          </a:p>
        </p:txBody>
      </p:sp>
      <p:pic>
        <p:nvPicPr>
          <p:cNvPr id="2" name="Picture 1">
            <a:extLst>
              <a:ext uri="{FF2B5EF4-FFF2-40B4-BE49-F238E27FC236}">
                <a16:creationId xmlns="" xmlns:a16="http://schemas.microsoft.com/office/drawing/2014/main" id="{7E359F68-91B2-42AC-B3C8-D17D97E487CC}"/>
              </a:ext>
            </a:extLst>
          </p:cNvPr>
          <p:cNvPicPr>
            <a:picLocks noChangeAspect="1"/>
          </p:cNvPicPr>
          <p:nvPr/>
        </p:nvPicPr>
        <p:blipFill>
          <a:blip r:embed="rId2"/>
          <a:stretch>
            <a:fillRect/>
          </a:stretch>
        </p:blipFill>
        <p:spPr>
          <a:xfrm>
            <a:off x="7648432" y="1949161"/>
            <a:ext cx="257175" cy="285750"/>
          </a:xfrm>
          <a:prstGeom prst="rect">
            <a:avLst/>
          </a:prstGeom>
        </p:spPr>
      </p:pic>
      <p:pic>
        <p:nvPicPr>
          <p:cNvPr id="5" name="Picture 4">
            <a:extLst>
              <a:ext uri="{FF2B5EF4-FFF2-40B4-BE49-F238E27FC236}">
                <a16:creationId xmlns="" xmlns:a16="http://schemas.microsoft.com/office/drawing/2014/main" id="{16B02381-F212-4376-9378-A114F23FCC23}"/>
              </a:ext>
            </a:extLst>
          </p:cNvPr>
          <p:cNvPicPr>
            <a:picLocks noChangeAspect="1"/>
          </p:cNvPicPr>
          <p:nvPr/>
        </p:nvPicPr>
        <p:blipFill>
          <a:blip r:embed="rId2"/>
          <a:stretch>
            <a:fillRect/>
          </a:stretch>
        </p:blipFill>
        <p:spPr>
          <a:xfrm>
            <a:off x="4484979" y="681037"/>
            <a:ext cx="257175" cy="285750"/>
          </a:xfrm>
          <a:prstGeom prst="rect">
            <a:avLst/>
          </a:prstGeom>
        </p:spPr>
      </p:pic>
    </p:spTree>
    <p:extLst>
      <p:ext uri="{BB962C8B-B14F-4D97-AF65-F5344CB8AC3E}">
        <p14:creationId xmlns:p14="http://schemas.microsoft.com/office/powerpoint/2010/main" val="2275909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b="1" dirty="0">
                <a:solidFill>
                  <a:srgbClr val="C00000"/>
                </a:solidFill>
                <a:effectLst>
                  <a:outerShdw blurRad="38100" dist="38100" dir="2700000" algn="tl">
                    <a:srgbClr val="000000">
                      <a:alpha val="43137"/>
                    </a:srgbClr>
                  </a:outerShdw>
                </a:effectLst>
              </a:rPr>
              <a:t>PAM Modulator</a:t>
            </a:r>
          </a:p>
        </p:txBody>
      </p:sp>
      <p:sp>
        <p:nvSpPr>
          <p:cNvPr id="3" name="Content Placeholder 2">
            <a:extLst>
              <a:ext uri="{FF2B5EF4-FFF2-40B4-BE49-F238E27FC236}">
                <a16:creationId xmlns="" xmlns:a16="http://schemas.microsoft.com/office/drawing/2014/main" id="{67AC2A48-D429-4DDA-A809-67624709C308}"/>
              </a:ext>
            </a:extLst>
          </p:cNvPr>
          <p:cNvSpPr>
            <a:spLocks noGrp="1"/>
          </p:cNvSpPr>
          <p:nvPr>
            <p:ph sz="half" idx="1"/>
          </p:nvPr>
        </p:nvSpPr>
        <p:spPr>
          <a:xfrm>
            <a:off x="4864100" y="338328"/>
            <a:ext cx="6675627" cy="1605083"/>
          </a:xfrm>
        </p:spPr>
        <p:txBody>
          <a:bodyPr vert="horz" lIns="91440" tIns="45720" rIns="91440" bIns="45720" rtlCol="0" anchor="ctr">
            <a:normAutofit/>
          </a:bodyPr>
          <a:lstStyle/>
          <a:p>
            <a:pPr>
              <a:spcBef>
                <a:spcPts val="728"/>
              </a:spcBef>
              <a:buClr>
                <a:srgbClr val="3F3F3F"/>
              </a:buClr>
              <a:buSzPct val="81000"/>
            </a:pPr>
            <a:r>
              <a:rPr lang="en-US" altLang="en-US" sz="2000" b="1" dirty="0"/>
              <a:t>Flat-top sampling</a:t>
            </a:r>
            <a:r>
              <a:rPr lang="en-US" altLang="en-US" sz="2000" dirty="0"/>
              <a:t>, produces </a:t>
            </a:r>
            <a:r>
              <a:rPr lang="en-US" altLang="en-US" sz="2000" b="1" dirty="0"/>
              <a:t>pulses whose amplitude remains fixed </a:t>
            </a:r>
            <a:r>
              <a:rPr lang="en-US" altLang="en-US" sz="2000" dirty="0"/>
              <a:t>during the sampling time. The </a:t>
            </a:r>
            <a:r>
              <a:rPr lang="en-US" altLang="en-US" sz="2000" b="1" dirty="0"/>
              <a:t>amplitude value </a:t>
            </a:r>
            <a:r>
              <a:rPr lang="en-US" altLang="en-US" sz="2000" dirty="0"/>
              <a:t>of the pulse depends on </a:t>
            </a:r>
            <a:r>
              <a:rPr lang="en-US" altLang="en-US" sz="2000" b="1" dirty="0"/>
              <a:t>the amplitude of the input signal at the time of sampling.</a:t>
            </a:r>
            <a:endParaRPr lang="en-US" altLang="en-US" sz="2000" dirty="0"/>
          </a:p>
          <a:p>
            <a:endParaRPr lang="en-US" sz="2000" dirty="0"/>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 xmlns:a16="http://schemas.microsoft.com/office/drawing/2014/main" id="{150AE547-2E38-4259-BC44-7153224F121E}"/>
              </a:ext>
            </a:extLst>
          </p:cNvPr>
          <p:cNvPicPr>
            <a:picLocks noGrp="1" noChangeAspect="1"/>
          </p:cNvPicPr>
          <p:nvPr>
            <p:ph sz="half" idx="2"/>
          </p:nvPr>
        </p:nvPicPr>
        <p:blipFill>
          <a:blip r:embed="rId2"/>
          <a:stretch>
            <a:fillRect/>
          </a:stretch>
        </p:blipFill>
        <p:spPr>
          <a:xfrm>
            <a:off x="6715124" y="2432720"/>
            <a:ext cx="4276725" cy="3911193"/>
          </a:xfrm>
          <a:prstGeom prst="rect">
            <a:avLst/>
          </a:prstGeom>
        </p:spPr>
      </p:pic>
      <p:pic>
        <p:nvPicPr>
          <p:cNvPr id="14" name="Picture 13">
            <a:extLst>
              <a:ext uri="{FF2B5EF4-FFF2-40B4-BE49-F238E27FC236}">
                <a16:creationId xmlns="" xmlns:a16="http://schemas.microsoft.com/office/drawing/2014/main" id="{C7D1F7FC-09B4-4807-9C84-7CF30FD80B0D}"/>
              </a:ext>
            </a:extLst>
          </p:cNvPr>
          <p:cNvPicPr>
            <a:picLocks noChangeAspect="1"/>
          </p:cNvPicPr>
          <p:nvPr/>
        </p:nvPicPr>
        <p:blipFill>
          <a:blip r:embed="rId3"/>
          <a:stretch>
            <a:fillRect/>
          </a:stretch>
        </p:blipFill>
        <p:spPr>
          <a:xfrm>
            <a:off x="9986962" y="2552700"/>
            <a:ext cx="409575" cy="228600"/>
          </a:xfrm>
          <a:prstGeom prst="rect">
            <a:avLst/>
          </a:prstGeom>
        </p:spPr>
      </p:pic>
      <p:sp>
        <p:nvSpPr>
          <p:cNvPr id="20" name="TextBox 19">
            <a:extLst>
              <a:ext uri="{FF2B5EF4-FFF2-40B4-BE49-F238E27FC236}">
                <a16:creationId xmlns="" xmlns:a16="http://schemas.microsoft.com/office/drawing/2014/main" id="{E1D31AEA-F2DF-4BFD-85E3-935E2B3133D2}"/>
              </a:ext>
            </a:extLst>
          </p:cNvPr>
          <p:cNvSpPr txBox="1"/>
          <p:nvPr/>
        </p:nvSpPr>
        <p:spPr>
          <a:xfrm>
            <a:off x="550864" y="2764790"/>
            <a:ext cx="5154967" cy="3539430"/>
          </a:xfrm>
          <a:prstGeom prst="rect">
            <a:avLst/>
          </a:prstGeom>
          <a:noFill/>
        </p:spPr>
        <p:txBody>
          <a:bodyPr wrap="square">
            <a:spAutoFit/>
          </a:bodyPr>
          <a:lstStyle/>
          <a:p>
            <a:pPr marL="285750" indent="-285750" algn="just">
              <a:buFont typeface="Arial" panose="020B0604020202020204" pitchFamily="34" charset="0"/>
              <a:buChar char="•"/>
            </a:pPr>
            <a:r>
              <a:rPr lang="en-US" sz="1600" b="0" i="0" dirty="0">
                <a:solidFill>
                  <a:srgbClr val="222222"/>
                </a:solidFill>
                <a:effectLst/>
              </a:rPr>
              <a:t>The circuit is also known as </a:t>
            </a:r>
            <a:r>
              <a:rPr lang="en-US" sz="1600" b="1" i="0" dirty="0">
                <a:solidFill>
                  <a:srgbClr val="222222"/>
                </a:solidFill>
                <a:effectLst/>
              </a:rPr>
              <a:t>emitter follower</a:t>
            </a:r>
            <a:r>
              <a:rPr lang="en-US" sz="1600" b="0" i="0" dirty="0">
                <a:solidFill>
                  <a:srgbClr val="222222"/>
                </a:solidFill>
                <a:effectLst/>
              </a:rPr>
              <a:t> as the output is received from the emitter terminal of the transistor.</a:t>
            </a:r>
          </a:p>
          <a:p>
            <a:pPr marL="285750" indent="-285750" algn="just">
              <a:buFont typeface="Arial" panose="020B0604020202020204" pitchFamily="34" charset="0"/>
              <a:buChar char="•"/>
            </a:pPr>
            <a:r>
              <a:rPr lang="en-US" sz="1600" b="0" i="0" dirty="0">
                <a:solidFill>
                  <a:srgbClr val="222222"/>
                </a:solidFill>
                <a:effectLst/>
              </a:rPr>
              <a:t>The rectangular pulse is applied to the transistor along with the message signal. When the</a:t>
            </a:r>
            <a:r>
              <a:rPr lang="en-US" sz="1600" b="1" i="0" dirty="0">
                <a:solidFill>
                  <a:srgbClr val="222222"/>
                </a:solidFill>
                <a:effectLst/>
              </a:rPr>
              <a:t> peak of the pulse is high</a:t>
            </a:r>
            <a:r>
              <a:rPr lang="en-US" sz="1600" b="0" i="0" dirty="0">
                <a:solidFill>
                  <a:srgbClr val="222222"/>
                </a:solidFill>
                <a:effectLst/>
              </a:rPr>
              <a:t>, </a:t>
            </a:r>
            <a:r>
              <a:rPr lang="en-US" sz="1600" b="1" i="0" dirty="0">
                <a:solidFill>
                  <a:srgbClr val="222222"/>
                </a:solidFill>
                <a:effectLst/>
              </a:rPr>
              <a:t>it causes the transistor to operate in the saturation region</a:t>
            </a:r>
            <a:r>
              <a:rPr lang="en-US" sz="1600" b="0" i="0" dirty="0">
                <a:solidFill>
                  <a:srgbClr val="222222"/>
                </a:solidFill>
                <a:effectLst/>
              </a:rPr>
              <a:t>. Thus, it behaves as a short circuit, allowing the analog signal to reach the output.</a:t>
            </a:r>
          </a:p>
          <a:p>
            <a:pPr marL="285750" indent="-285750" algn="just">
              <a:buFont typeface="Arial" panose="020B0604020202020204" pitchFamily="34" charset="0"/>
              <a:buChar char="•"/>
            </a:pPr>
            <a:r>
              <a:rPr lang="en-US" sz="1600" b="0" i="0" dirty="0">
                <a:solidFill>
                  <a:srgbClr val="222222"/>
                </a:solidFill>
                <a:effectLst/>
              </a:rPr>
              <a:t>However, in case of the </a:t>
            </a:r>
            <a:r>
              <a:rPr lang="en-US" sz="1600" b="1" i="0" dirty="0">
                <a:solidFill>
                  <a:srgbClr val="222222"/>
                </a:solidFill>
                <a:effectLst/>
              </a:rPr>
              <a:t>low peak of the rectangular pulse</a:t>
            </a:r>
            <a:r>
              <a:rPr lang="en-US" sz="1600" b="0" i="0" dirty="0">
                <a:solidFill>
                  <a:srgbClr val="222222"/>
                </a:solidFill>
                <a:effectLst/>
              </a:rPr>
              <a:t>, </a:t>
            </a:r>
            <a:r>
              <a:rPr lang="en-US" sz="1600" b="1" i="0" dirty="0">
                <a:solidFill>
                  <a:srgbClr val="222222"/>
                </a:solidFill>
                <a:effectLst/>
              </a:rPr>
              <a:t>the transistor operates in the cut-off region</a:t>
            </a:r>
            <a:r>
              <a:rPr lang="en-US" sz="1600" b="0" i="0" dirty="0">
                <a:solidFill>
                  <a:srgbClr val="222222"/>
                </a:solidFill>
                <a:effectLst/>
              </a:rPr>
              <a:t>. Resultantly, it starts behaving as an open circuit and blocks the signal transmission.</a:t>
            </a:r>
          </a:p>
          <a:p>
            <a:pPr marL="285750" indent="-285750" algn="just">
              <a:buFont typeface="Arial" panose="020B0604020202020204" pitchFamily="34" charset="0"/>
              <a:buChar char="•"/>
            </a:pPr>
            <a:r>
              <a:rPr lang="en-US" sz="1600" b="0" i="0" dirty="0">
                <a:solidFill>
                  <a:srgbClr val="222222"/>
                </a:solidFill>
                <a:effectLst/>
              </a:rPr>
              <a:t>In this way, a pulse amplitude modulated signal is transmitted.</a:t>
            </a:r>
          </a:p>
        </p:txBody>
      </p:sp>
      <p:pic>
        <p:nvPicPr>
          <p:cNvPr id="16" name="Picture 15">
            <a:extLst>
              <a:ext uri="{FF2B5EF4-FFF2-40B4-BE49-F238E27FC236}">
                <a16:creationId xmlns="" xmlns:a16="http://schemas.microsoft.com/office/drawing/2014/main" id="{6E8188CD-C4B1-4CC7-9743-0E6AC024ED0A}"/>
              </a:ext>
            </a:extLst>
          </p:cNvPr>
          <p:cNvPicPr>
            <a:picLocks noChangeAspect="1"/>
          </p:cNvPicPr>
          <p:nvPr/>
        </p:nvPicPr>
        <p:blipFill>
          <a:blip r:embed="rId4"/>
          <a:stretch>
            <a:fillRect/>
          </a:stretch>
        </p:blipFill>
        <p:spPr>
          <a:xfrm>
            <a:off x="10752796" y="2552700"/>
            <a:ext cx="888340" cy="1831348"/>
          </a:xfrm>
          <a:prstGeom prst="rect">
            <a:avLst/>
          </a:prstGeom>
        </p:spPr>
      </p:pic>
    </p:spTree>
    <p:extLst>
      <p:ext uri="{BB962C8B-B14F-4D97-AF65-F5344CB8AC3E}">
        <p14:creationId xmlns:p14="http://schemas.microsoft.com/office/powerpoint/2010/main" val="431547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5CDEB-B4E4-4B8C-8910-DD8AC3C768B7}"/>
              </a:ext>
            </a:extLst>
          </p:cNvPr>
          <p:cNvSpPr>
            <a:spLocks noGrp="1"/>
          </p:cNvSpPr>
          <p:nvPr>
            <p:ph type="title"/>
          </p:nvPr>
        </p:nvSpPr>
        <p:spPr>
          <a:xfrm>
            <a:off x="648927" y="338328"/>
            <a:ext cx="3940827" cy="1608328"/>
          </a:xfrm>
        </p:spPr>
        <p:txBody>
          <a:bodyPr vert="horz" lIns="91440" tIns="45720" rIns="91440" bIns="45720" rtlCol="0" anchor="ctr">
            <a:normAutofit/>
          </a:bodyPr>
          <a:lstStyle/>
          <a:p>
            <a:r>
              <a:rPr lang="en-US" sz="3600" b="1" dirty="0">
                <a:solidFill>
                  <a:srgbClr val="C00000"/>
                </a:solidFill>
                <a:effectLst>
                  <a:outerShdw blurRad="38100" dist="38100" dir="2700000" algn="tl">
                    <a:srgbClr val="000000">
                      <a:alpha val="43137"/>
                    </a:srgbClr>
                  </a:outerShdw>
                </a:effectLst>
              </a:rPr>
              <a:t>PAM Demodulation</a:t>
            </a:r>
          </a:p>
        </p:txBody>
      </p:sp>
      <p:sp>
        <p:nvSpPr>
          <p:cNvPr id="41" name="Rectangle 37">
            <a:extLst>
              <a:ext uri="{FF2B5EF4-FFF2-40B4-BE49-F238E27FC236}">
                <a16:creationId xmlns="" xmlns:a16="http://schemas.microsoft.com/office/drawing/2014/main" id="{5AAE9118-0436-4488-AC4A-C14DF6A7B6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26">
            <a:extLst>
              <a:ext uri="{FF2B5EF4-FFF2-40B4-BE49-F238E27FC236}">
                <a16:creationId xmlns="" xmlns:a16="http://schemas.microsoft.com/office/drawing/2014/main" id="{1B10F861-B8F1-49C7-BD58-EAB20CEE7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6">
            <a:extLst>
              <a:ext uri="{FF2B5EF4-FFF2-40B4-BE49-F238E27FC236}">
                <a16:creationId xmlns="" xmlns:a16="http://schemas.microsoft.com/office/drawing/2014/main" id="{61F6E425-22AB-4DA2-8FAC-58ADB58EF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E1D31AEA-F2DF-4BFD-85E3-935E2B3133D2}"/>
              </a:ext>
            </a:extLst>
          </p:cNvPr>
          <p:cNvSpPr txBox="1"/>
          <p:nvPr/>
        </p:nvSpPr>
        <p:spPr>
          <a:xfrm>
            <a:off x="550864" y="2764790"/>
            <a:ext cx="5154967" cy="3814186"/>
          </a:xfrm>
          <a:prstGeom prst="rect">
            <a:avLst/>
          </a:prstGeom>
          <a:noFill/>
        </p:spPr>
        <p:txBody>
          <a:bodyPr wrap="square">
            <a:spAutoFit/>
          </a:bodyPr>
          <a:lstStyle/>
          <a:p>
            <a:pPr>
              <a:lnSpc>
                <a:spcPct val="101000"/>
              </a:lnSpc>
            </a:pPr>
            <a:r>
              <a:rPr lang="en-US" altLang="en-US" sz="1600" u="sng" dirty="0">
                <a:solidFill>
                  <a:srgbClr val="FF0000"/>
                </a:solidFill>
                <a:latin typeface="+mn-lt"/>
                <a:cs typeface="Times New Roman" panose="02020603050405020304" pitchFamily="18" charset="0"/>
              </a:rPr>
              <a:t>Demodulation with equalizer</a:t>
            </a:r>
          </a:p>
          <a:p>
            <a:pPr>
              <a:lnSpc>
                <a:spcPct val="101000"/>
              </a:lnSpc>
              <a:buFont typeface="Wingdings" panose="05000000000000000000" pitchFamily="2" charset="2"/>
              <a:buChar char=""/>
            </a:pPr>
            <a:r>
              <a:rPr lang="en-US" altLang="en-US" sz="1600" dirty="0">
                <a:latin typeface="+mn-lt"/>
                <a:cs typeface="Times New Roman" panose="02020603050405020304" pitchFamily="18" charset="0"/>
              </a:rPr>
              <a:t>PAM signal sampled at Nyquist rate can be </a:t>
            </a:r>
            <a:r>
              <a:rPr lang="en-US" altLang="en-US" sz="1600" b="1" dirty="0">
                <a:latin typeface="+mn-lt"/>
                <a:cs typeface="Times New Roman" panose="02020603050405020304" pitchFamily="18" charset="0"/>
              </a:rPr>
              <a:t>reconstructed at the receiver end </a:t>
            </a:r>
            <a:r>
              <a:rPr lang="en-US" altLang="en-US" sz="1600" dirty="0">
                <a:latin typeface="+mn-lt"/>
                <a:cs typeface="Times New Roman" panose="02020603050405020304" pitchFamily="18" charset="0"/>
              </a:rPr>
              <a:t>, by passing it through an efficient  </a:t>
            </a:r>
            <a:r>
              <a:rPr lang="en-US" altLang="en-US" sz="1600" b="1" dirty="0">
                <a:latin typeface="+mn-lt"/>
                <a:cs typeface="Times New Roman" panose="02020603050405020304" pitchFamily="18" charset="0"/>
              </a:rPr>
              <a:t>Low Pass Filter (LPF) </a:t>
            </a:r>
            <a:r>
              <a:rPr lang="en-US" altLang="en-US" sz="1600" dirty="0">
                <a:latin typeface="+mn-lt"/>
                <a:cs typeface="Times New Roman" panose="02020603050405020304" pitchFamily="18" charset="0"/>
              </a:rPr>
              <a:t>with exact cut off frequency of </a:t>
            </a:r>
            <a:r>
              <a:rPr lang="en-US" altLang="en-US" sz="1600" b="1" dirty="0">
                <a:latin typeface="+mn-lt"/>
                <a:cs typeface="Times New Roman" panose="02020603050405020304" pitchFamily="18" charset="0"/>
              </a:rPr>
              <a:t>fs/2</a:t>
            </a:r>
            <a:r>
              <a:rPr lang="en-US" altLang="en-US" sz="1600" dirty="0">
                <a:latin typeface="+mn-lt"/>
                <a:cs typeface="Times New Roman" panose="02020603050405020304" pitchFamily="18" charset="0"/>
              </a:rPr>
              <a:t>. This is known as </a:t>
            </a:r>
            <a:r>
              <a:rPr lang="en-US" altLang="en-US" sz="1600" b="1" u="sng" dirty="0">
                <a:latin typeface="+mn-lt"/>
                <a:cs typeface="Times New Roman" panose="02020603050405020304" pitchFamily="18" charset="0"/>
              </a:rPr>
              <a:t>Reconstruction or Interpolation Filter</a:t>
            </a:r>
            <a:r>
              <a:rPr lang="en-US" altLang="en-US" sz="1600" dirty="0">
                <a:latin typeface="+mn-lt"/>
                <a:cs typeface="Times New Roman" panose="02020603050405020304" pitchFamily="18" charset="0"/>
              </a:rPr>
              <a:t>.</a:t>
            </a:r>
          </a:p>
          <a:p>
            <a:pPr>
              <a:lnSpc>
                <a:spcPct val="101000"/>
              </a:lnSpc>
              <a:buFont typeface="Wingdings" panose="05000000000000000000" pitchFamily="2" charset="2"/>
              <a:buChar char=""/>
            </a:pPr>
            <a:r>
              <a:rPr lang="en-US" altLang="en-US" sz="1600" dirty="0">
                <a:cs typeface="Times New Roman" panose="02020603050405020304" pitchFamily="18" charset="0"/>
              </a:rPr>
              <a:t>The flat top signal is passed through the ideal low pass filter ,the spectrum of the output is </a:t>
            </a:r>
          </a:p>
          <a:p>
            <a:pPr>
              <a:lnSpc>
                <a:spcPct val="101000"/>
              </a:lnSpc>
              <a:buFont typeface="Wingdings" panose="05000000000000000000" pitchFamily="2" charset="2"/>
              <a:buChar char=""/>
            </a:pPr>
            <a:r>
              <a:rPr lang="en-US" altLang="en-US" sz="1600" dirty="0">
                <a:latin typeface="+mn-lt"/>
                <a:cs typeface="Times New Roman" panose="02020603050405020304" pitchFamily="18" charset="0"/>
              </a:rPr>
              <a:t>The filter with </a:t>
            </a:r>
            <a:r>
              <a:rPr lang="en-US" altLang="en-US" sz="1600" dirty="0">
                <a:cs typeface="Times New Roman" panose="02020603050405020304" pitchFamily="18" charset="0"/>
              </a:rPr>
              <a:t>transfer function          is called equalizer.</a:t>
            </a:r>
          </a:p>
          <a:p>
            <a:pPr>
              <a:lnSpc>
                <a:spcPct val="101000"/>
              </a:lnSpc>
              <a:buFont typeface="Wingdings" panose="05000000000000000000" pitchFamily="2" charset="2"/>
              <a:buChar char=""/>
            </a:pPr>
            <a:r>
              <a:rPr lang="en-US" altLang="en-US" sz="1600" dirty="0">
                <a:latin typeface="+mn-lt"/>
                <a:cs typeface="Times New Roman" panose="02020603050405020304" pitchFamily="18" charset="0"/>
              </a:rPr>
              <a:t>The combination of LPF and Equalizer is called composite filter.</a:t>
            </a:r>
          </a:p>
          <a:p>
            <a:pPr>
              <a:lnSpc>
                <a:spcPct val="101000"/>
              </a:lnSpc>
              <a:buFont typeface="Wingdings" panose="05000000000000000000" pitchFamily="2" charset="2"/>
              <a:buChar char=""/>
            </a:pPr>
            <a:r>
              <a:rPr lang="en-US" altLang="en-US" sz="1600" dirty="0">
                <a:cs typeface="Times New Roman" panose="02020603050405020304" pitchFamily="18" charset="0"/>
              </a:rPr>
              <a:t>The time function of the output is distorted due to the multiplication factor       . If the low pass filter output is passed through a filter having a transfer       function over a range             the spectrum at the output of filter will be</a:t>
            </a:r>
          </a:p>
          <a:p>
            <a:pPr>
              <a:lnSpc>
                <a:spcPct val="101000"/>
              </a:lnSpc>
              <a:buFont typeface="Wingdings" panose="05000000000000000000" pitchFamily="2" charset="2"/>
              <a:buChar char=""/>
            </a:pPr>
            <a:endParaRPr lang="en-US" altLang="en-US" sz="1600" dirty="0">
              <a:latin typeface="+mn-lt"/>
              <a:cs typeface="Times New Roman" panose="02020603050405020304" pitchFamily="18" charset="0"/>
            </a:endParaRPr>
          </a:p>
        </p:txBody>
      </p:sp>
      <p:pic>
        <p:nvPicPr>
          <p:cNvPr id="6" name="Picture 5">
            <a:extLst>
              <a:ext uri="{FF2B5EF4-FFF2-40B4-BE49-F238E27FC236}">
                <a16:creationId xmlns="" xmlns:a16="http://schemas.microsoft.com/office/drawing/2014/main" id="{68657F5F-33DF-403C-9CCA-A07BBAA89E25}"/>
              </a:ext>
            </a:extLst>
          </p:cNvPr>
          <p:cNvPicPr>
            <a:picLocks noChangeAspect="1"/>
          </p:cNvPicPr>
          <p:nvPr/>
        </p:nvPicPr>
        <p:blipFill>
          <a:blip r:embed="rId2"/>
          <a:stretch>
            <a:fillRect/>
          </a:stretch>
        </p:blipFill>
        <p:spPr>
          <a:xfrm>
            <a:off x="6359064" y="2966887"/>
            <a:ext cx="5394971" cy="3016925"/>
          </a:xfrm>
          <a:prstGeom prst="rect">
            <a:avLst/>
          </a:prstGeom>
        </p:spPr>
      </p:pic>
      <p:pic>
        <p:nvPicPr>
          <p:cNvPr id="7" name="Picture 6">
            <a:extLst>
              <a:ext uri="{FF2B5EF4-FFF2-40B4-BE49-F238E27FC236}">
                <a16:creationId xmlns="" xmlns:a16="http://schemas.microsoft.com/office/drawing/2014/main" id="{C5B2D7C6-1F43-4412-9003-8A7E5BD57CE9}"/>
              </a:ext>
            </a:extLst>
          </p:cNvPr>
          <p:cNvPicPr>
            <a:picLocks noChangeAspect="1"/>
          </p:cNvPicPr>
          <p:nvPr/>
        </p:nvPicPr>
        <p:blipFill>
          <a:blip r:embed="rId3"/>
          <a:stretch>
            <a:fillRect/>
          </a:stretch>
        </p:blipFill>
        <p:spPr>
          <a:xfrm>
            <a:off x="4971493" y="663195"/>
            <a:ext cx="6238897" cy="958593"/>
          </a:xfrm>
          <a:prstGeom prst="rect">
            <a:avLst/>
          </a:prstGeom>
        </p:spPr>
      </p:pic>
      <p:pic>
        <p:nvPicPr>
          <p:cNvPr id="10" name="Picture 9">
            <a:extLst>
              <a:ext uri="{FF2B5EF4-FFF2-40B4-BE49-F238E27FC236}">
                <a16:creationId xmlns="" xmlns:a16="http://schemas.microsoft.com/office/drawing/2014/main" id="{7C775134-8C4B-4D77-ABB2-173DBC436B94}"/>
              </a:ext>
            </a:extLst>
          </p:cNvPr>
          <p:cNvPicPr>
            <a:picLocks noChangeAspect="1"/>
          </p:cNvPicPr>
          <p:nvPr/>
        </p:nvPicPr>
        <p:blipFill>
          <a:blip r:embed="rId4"/>
          <a:stretch>
            <a:fillRect/>
          </a:stretch>
        </p:blipFill>
        <p:spPr>
          <a:xfrm>
            <a:off x="3636175" y="4315430"/>
            <a:ext cx="809625" cy="219075"/>
          </a:xfrm>
          <a:prstGeom prst="rect">
            <a:avLst/>
          </a:prstGeom>
        </p:spPr>
      </p:pic>
      <p:pic>
        <p:nvPicPr>
          <p:cNvPr id="11" name="Picture 10">
            <a:extLst>
              <a:ext uri="{FF2B5EF4-FFF2-40B4-BE49-F238E27FC236}">
                <a16:creationId xmlns="" xmlns:a16="http://schemas.microsoft.com/office/drawing/2014/main" id="{7CE9EDF3-0A6D-478B-8393-9E17FA732332}"/>
              </a:ext>
            </a:extLst>
          </p:cNvPr>
          <p:cNvPicPr>
            <a:picLocks noChangeAspect="1"/>
          </p:cNvPicPr>
          <p:nvPr/>
        </p:nvPicPr>
        <p:blipFill>
          <a:blip r:embed="rId5"/>
          <a:stretch>
            <a:fillRect/>
          </a:stretch>
        </p:blipFill>
        <p:spPr>
          <a:xfrm>
            <a:off x="3521891" y="4452742"/>
            <a:ext cx="313261" cy="351463"/>
          </a:xfrm>
          <a:prstGeom prst="rect">
            <a:avLst/>
          </a:prstGeom>
        </p:spPr>
      </p:pic>
      <p:pic>
        <p:nvPicPr>
          <p:cNvPr id="15" name="Picture 14">
            <a:extLst>
              <a:ext uri="{FF2B5EF4-FFF2-40B4-BE49-F238E27FC236}">
                <a16:creationId xmlns="" xmlns:a16="http://schemas.microsoft.com/office/drawing/2014/main" id="{AEA00EB8-27FF-4BDB-A3F8-8D61DB980526}"/>
              </a:ext>
            </a:extLst>
          </p:cNvPr>
          <p:cNvPicPr>
            <a:picLocks noChangeAspect="1"/>
          </p:cNvPicPr>
          <p:nvPr/>
        </p:nvPicPr>
        <p:blipFill>
          <a:blip r:embed="rId4"/>
          <a:stretch>
            <a:fillRect/>
          </a:stretch>
        </p:blipFill>
        <p:spPr>
          <a:xfrm>
            <a:off x="5277895" y="6078399"/>
            <a:ext cx="653172" cy="176741"/>
          </a:xfrm>
          <a:prstGeom prst="rect">
            <a:avLst/>
          </a:prstGeom>
        </p:spPr>
      </p:pic>
      <p:pic>
        <p:nvPicPr>
          <p:cNvPr id="17" name="Picture 16">
            <a:extLst>
              <a:ext uri="{FF2B5EF4-FFF2-40B4-BE49-F238E27FC236}">
                <a16:creationId xmlns="" xmlns:a16="http://schemas.microsoft.com/office/drawing/2014/main" id="{D56D3673-241D-448C-BAE6-438C3A263AAD}"/>
              </a:ext>
            </a:extLst>
          </p:cNvPr>
          <p:cNvPicPr>
            <a:picLocks noChangeAspect="1"/>
          </p:cNvPicPr>
          <p:nvPr/>
        </p:nvPicPr>
        <p:blipFill>
          <a:blip r:embed="rId6"/>
          <a:stretch>
            <a:fillRect/>
          </a:stretch>
        </p:blipFill>
        <p:spPr>
          <a:xfrm>
            <a:off x="2305015" y="5560750"/>
            <a:ext cx="314325" cy="228600"/>
          </a:xfrm>
          <a:prstGeom prst="rect">
            <a:avLst/>
          </a:prstGeom>
        </p:spPr>
      </p:pic>
      <p:pic>
        <p:nvPicPr>
          <p:cNvPr id="18" name="Picture 17">
            <a:extLst>
              <a:ext uri="{FF2B5EF4-FFF2-40B4-BE49-F238E27FC236}">
                <a16:creationId xmlns="" xmlns:a16="http://schemas.microsoft.com/office/drawing/2014/main" id="{C401330F-0724-4DAC-8460-46B713F68D45}"/>
              </a:ext>
            </a:extLst>
          </p:cNvPr>
          <p:cNvPicPr>
            <a:picLocks noChangeAspect="1"/>
          </p:cNvPicPr>
          <p:nvPr/>
        </p:nvPicPr>
        <p:blipFill>
          <a:blip r:embed="rId5"/>
          <a:stretch>
            <a:fillRect/>
          </a:stretch>
        </p:blipFill>
        <p:spPr>
          <a:xfrm>
            <a:off x="3908670" y="5706914"/>
            <a:ext cx="313261" cy="351463"/>
          </a:xfrm>
          <a:prstGeom prst="rect">
            <a:avLst/>
          </a:prstGeom>
        </p:spPr>
      </p:pic>
      <p:pic>
        <p:nvPicPr>
          <p:cNvPr id="19" name="Picture 18">
            <a:extLst>
              <a:ext uri="{FF2B5EF4-FFF2-40B4-BE49-F238E27FC236}">
                <a16:creationId xmlns="" xmlns:a16="http://schemas.microsoft.com/office/drawing/2014/main" id="{BAAC6484-D4C1-4C84-B168-C06F55F88D35}"/>
              </a:ext>
            </a:extLst>
          </p:cNvPr>
          <p:cNvPicPr>
            <a:picLocks noChangeAspect="1"/>
          </p:cNvPicPr>
          <p:nvPr/>
        </p:nvPicPr>
        <p:blipFill>
          <a:blip r:embed="rId7"/>
          <a:stretch>
            <a:fillRect/>
          </a:stretch>
        </p:blipFill>
        <p:spPr>
          <a:xfrm>
            <a:off x="1159646" y="6039297"/>
            <a:ext cx="482723" cy="215501"/>
          </a:xfrm>
          <a:prstGeom prst="rect">
            <a:avLst/>
          </a:prstGeom>
        </p:spPr>
      </p:pic>
    </p:spTree>
    <p:extLst>
      <p:ext uri="{BB962C8B-B14F-4D97-AF65-F5344CB8AC3E}">
        <p14:creationId xmlns:p14="http://schemas.microsoft.com/office/powerpoint/2010/main" val="37285468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4653</Words>
  <Application>Microsoft Office PowerPoint</Application>
  <PresentationFormat>Custom</PresentationFormat>
  <Paragraphs>461</Paragraphs>
  <Slides>73</Slides>
  <Notes>0</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Unit 3</vt:lpstr>
      <vt:lpstr>Pulse modulation. </vt:lpstr>
      <vt:lpstr>Advantage of Pulse Modulation</vt:lpstr>
      <vt:lpstr>Pulse Amplitude Modulation</vt:lpstr>
      <vt:lpstr>Natural Sampling</vt:lpstr>
      <vt:lpstr>Natural Sampling</vt:lpstr>
      <vt:lpstr>Flat Top Sampling</vt:lpstr>
      <vt:lpstr>PAM Modulator</vt:lpstr>
      <vt:lpstr>PAM Demodulation</vt:lpstr>
      <vt:lpstr>PAM Demodulation</vt:lpstr>
      <vt:lpstr>PAM Demodulation Circuit</vt:lpstr>
      <vt:lpstr>Advantages  and Disadvantages of Pulse Amplitude Modulation</vt:lpstr>
      <vt:lpstr>PowerPoint Presentation</vt:lpstr>
      <vt:lpstr>Pulse Time Modulation</vt:lpstr>
      <vt:lpstr>PWM Generation</vt:lpstr>
      <vt:lpstr>PWM Generation using 555Timer</vt:lpstr>
      <vt:lpstr>PWM Demodulation</vt:lpstr>
      <vt:lpstr>Advantages  and Disadvantages of Pulse Width Modulation </vt:lpstr>
      <vt:lpstr>PPM Generation</vt:lpstr>
      <vt:lpstr>PPM Generation</vt:lpstr>
      <vt:lpstr>PPM Generation using Timer</vt:lpstr>
      <vt:lpstr>PPM Detector</vt:lpstr>
      <vt:lpstr>Advantages  and Disadvantages of Pulse Position Modulation</vt:lpstr>
      <vt:lpstr>PowerPoint Presentation</vt:lpstr>
      <vt:lpstr>PowerPoint Presentation</vt:lpstr>
      <vt:lpstr>PowerPoint Presentation</vt:lpstr>
      <vt:lpstr>Pulse Code Modulation (PCM)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exist in PCM</vt:lpstr>
      <vt:lpstr>PowerPoint Presentation</vt:lpstr>
      <vt:lpstr>PowerPoint Presentation</vt:lpstr>
      <vt:lpstr>PowerPoint Presentation</vt:lpstr>
      <vt:lpstr>PowerPoint Presentation</vt:lpstr>
      <vt:lpstr>Bandwidth of a PCM</vt:lpstr>
      <vt:lpstr>PowerPoint Presentation</vt:lpstr>
      <vt:lpstr>PowerPoint Presentation</vt:lpstr>
      <vt:lpstr>Problems</vt:lpstr>
      <vt:lpstr>PowerPoint Presentation</vt:lpstr>
      <vt:lpstr>PowerPoint Presentation</vt:lpstr>
      <vt:lpstr>Data formatting</vt:lpstr>
      <vt:lpstr>PowerPoint Presentation</vt:lpstr>
      <vt:lpstr>PowerPoint Presentation</vt:lpstr>
      <vt:lpstr>PowerPoint Presentation</vt:lpstr>
      <vt:lpstr>PowerPoint Presentation</vt:lpstr>
      <vt:lpstr>PowerPoint Presentation</vt:lpstr>
      <vt:lpstr>PowerPoint Presentation</vt:lpstr>
      <vt:lpstr>Differential Pulse Code Modulation (DPCM)</vt:lpstr>
      <vt:lpstr>PowerPoint Presentation</vt:lpstr>
      <vt:lpstr>PowerPoint Presentation</vt:lpstr>
      <vt:lpstr>PowerPoint Presentation</vt:lpstr>
      <vt:lpstr>PowerPoint Presentation</vt:lpstr>
      <vt:lpstr>PowerPoint Presentation</vt:lpstr>
      <vt:lpstr>Delta Modulation (DM)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PRIYALAKSHMI BALASUNDARAM</dc:creator>
  <cp:lastModifiedBy>janani</cp:lastModifiedBy>
  <cp:revision>24</cp:revision>
  <dcterms:created xsi:type="dcterms:W3CDTF">2020-09-06T14:14:30Z</dcterms:created>
  <dcterms:modified xsi:type="dcterms:W3CDTF">2022-10-06T05:39:45Z</dcterms:modified>
</cp:coreProperties>
</file>